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lvetica World Bold" charset="1" panose="020B0800040000020004"/>
      <p:regular r:id="rId23"/>
    </p:embeddedFont>
    <p:embeddedFont>
      <p:font typeface="Helvetica World" charset="1" panose="020B0500040000020004"/>
      <p:regular r:id="rId24"/>
    </p:embeddedFont>
    <p:embeddedFont>
      <p:font typeface="Open Sans Bold" charset="1" panose="020B0806030504020204"/>
      <p:regular r:id="rId25"/>
    </p:embeddedFont>
    <p:embeddedFont>
      <p:font typeface="Open Sans" charset="1" panose="020B0606030504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https://jsonplaceholder.typicode.com" TargetMode="External" Type="http://schemas.openxmlformats.org/officeDocument/2006/relationships/hyperlink"/><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document/d/1uZiZO0hf_cDKIQNMn8fPf4EI6fIcKkWg/edit?usp=drive_link&amp;ouid=112039766726545602140&amp;rtpof=true&amp;sd=true" TargetMode="External" Type="http://schemas.openxmlformats.org/officeDocument/2006/relationships/hyperlink"/><Relationship Id="rId11" Target="https://docs.google.com/document/d/1uZiZO0hf_cDKIQNMn8fPf4EI6fIcKkWg/edit?usp=drive_link&amp;ouid=112039766726545602140&amp;rtpof=true&amp;sd=true" TargetMode="External" Type="http://schemas.openxmlformats.org/officeDocument/2006/relationships/hyperlink"/><Relationship Id="rId12" Target="https://docs.google.com/spreadsheets/d/1Fr0UAeoHEJTeoEE8CHwWyRHHfUJgpHdw/edit?usp=drive_link&amp;ouid=112039766726545602140&amp;rtpof=true&amp;sd=true"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BJy-klqAMKNk7tCL2zzwgKV45A65T9_R/edit?usp=sharing&amp;ouid=112039766726545602140&amp;rtpof=true&amp;sd=true" TargetMode="External" Type="http://schemas.openxmlformats.org/officeDocument/2006/relationships/hyperlink"/><Relationship Id="rId11" Target="https://docs.google.com/document/d/1OPx7zgLs2LYsIdyIGnc-_-Z3GKWsPB3Syul-egvTDYQ/edit?usp=drive_link"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6.gif"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gif"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2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https://docs.google.com/document/d/16kLvJHzynncZGfQy8fhHohp89lPcN-nu/edit?usp=drive_link&amp;ouid=112039766726545602140&amp;rtpof=true&amp;sd=true" TargetMode="External" Type="http://schemas.openxmlformats.org/officeDocument/2006/relationships/hyperlink"/><Relationship Id="rId9" Target="https://drive.google.com/file/d/1teecgW1kNlWVl5rSACFhX3I05rBVBVJ5/view?usp=drive_link"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https://docs.google.com/spreadsheets/d/1WoDOYE7fLYHK1M01FXCIhLEFAE8rHFzr/edit?usp=sharing&amp;ouid=112039766726545602140&amp;rtpof=true&amp;sd=true" TargetMode="External" Type="http://schemas.openxmlformats.org/officeDocument/2006/relationships/hyperlink"/><Relationship Id="rId9" Target="../media/image33.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https://docs.google.com/spreadsheets/d/1MQcKQ2GpQCAtmylSJc0JeCQliPoChHlc/edit?usp=drive_link&amp;ouid=112039766726545602140&amp;rtpof=true&amp;sd=true" TargetMode="External" Type="http://schemas.openxmlformats.org/officeDocument/2006/relationships/hyperlink"/><Relationship Id="rId8" Target="https://docs.google.com/spreadsheets/d/1IOfeftbGcd7ujoZxr8DpTalD3IvBOEIdUrrbveezYuQ/edit?usp=drive_link" TargetMode="External" Type="http://schemas.openxmlformats.org/officeDocument/2006/relationships/hyperlink"/><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028958" y="4527961"/>
            <a:ext cx="3521777" cy="9894"/>
          </a:xfrm>
          <a:prstGeom prst="line">
            <a:avLst/>
          </a:prstGeom>
          <a:ln cap="flat" w="85725">
            <a:solidFill>
              <a:srgbClr val="FFFFFF"/>
            </a:solidFill>
            <a:prstDash val="solid"/>
            <a:headEnd type="none" len="sm" w="sm"/>
            <a:tailEnd type="none" len="sm" w="sm"/>
          </a:ln>
        </p:spPr>
      </p:sp>
      <p:sp>
        <p:nvSpPr>
          <p:cNvPr name="Freeform 5" id="5"/>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082601" y="1650662"/>
            <a:ext cx="9205399" cy="8636338"/>
          </a:xfrm>
          <a:custGeom>
            <a:avLst/>
            <a:gdLst/>
            <a:ahLst/>
            <a:cxnLst/>
            <a:rect r="r" b="b" t="t" l="l"/>
            <a:pathLst>
              <a:path h="8636338" w="9205399">
                <a:moveTo>
                  <a:pt x="0" y="0"/>
                </a:moveTo>
                <a:lnTo>
                  <a:pt x="9205399" y="0"/>
                </a:lnTo>
                <a:lnTo>
                  <a:pt x="9205399" y="8636338"/>
                </a:lnTo>
                <a:lnTo>
                  <a:pt x="0" y="8636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331226"/>
            <a:ext cx="11116552" cy="1005647"/>
          </a:xfrm>
          <a:prstGeom prst="rect">
            <a:avLst/>
          </a:prstGeom>
        </p:spPr>
        <p:txBody>
          <a:bodyPr anchor="t" rtlCol="false" tIns="0" lIns="0" bIns="0" rIns="0">
            <a:spAutoFit/>
          </a:bodyPr>
          <a:lstStyle/>
          <a:p>
            <a:pPr algn="just">
              <a:lnSpc>
                <a:spcPts val="7078"/>
              </a:lnSpc>
            </a:pPr>
            <a:r>
              <a:rPr lang="en-US" b="true" sz="6434">
                <a:solidFill>
                  <a:srgbClr val="FFFFFF"/>
                </a:solidFill>
                <a:latin typeface="Helvetica World Bold"/>
                <a:ea typeface="Helvetica World Bold"/>
                <a:cs typeface="Helvetica World Bold"/>
                <a:sym typeface="Helvetica World Bold"/>
              </a:rPr>
              <a:t>MOBILE &amp; PERFORMANCE</a:t>
            </a:r>
          </a:p>
        </p:txBody>
      </p:sp>
      <p:sp>
        <p:nvSpPr>
          <p:cNvPr name="TextBox 8" id="8"/>
          <p:cNvSpPr txBox="true"/>
          <p:nvPr/>
        </p:nvSpPr>
        <p:spPr>
          <a:xfrm rot="0">
            <a:off x="1028700" y="3394023"/>
            <a:ext cx="8461111" cy="1091076"/>
          </a:xfrm>
          <a:prstGeom prst="rect">
            <a:avLst/>
          </a:prstGeom>
        </p:spPr>
        <p:txBody>
          <a:bodyPr anchor="t" rtlCol="false" tIns="0" lIns="0" bIns="0" rIns="0">
            <a:spAutoFit/>
          </a:bodyPr>
          <a:lstStyle/>
          <a:p>
            <a:pPr algn="just">
              <a:lnSpc>
                <a:spcPts val="7634"/>
              </a:lnSpc>
            </a:pPr>
            <a:r>
              <a:rPr lang="en-US" b="true" sz="6940">
                <a:solidFill>
                  <a:srgbClr val="47C5FB"/>
                </a:solidFill>
                <a:latin typeface="Helvetica World Bold"/>
                <a:ea typeface="Helvetica World Bold"/>
                <a:cs typeface="Helvetica World Bold"/>
                <a:sym typeface="Helvetica World Bold"/>
              </a:rPr>
              <a:t>TESTING PROJECT</a:t>
            </a:r>
          </a:p>
        </p:txBody>
      </p:sp>
      <p:sp>
        <p:nvSpPr>
          <p:cNvPr name="TextBox 9" id="9"/>
          <p:cNvSpPr txBox="true"/>
          <p:nvPr/>
        </p:nvSpPr>
        <p:spPr>
          <a:xfrm rot="0">
            <a:off x="1028700" y="4935033"/>
            <a:ext cx="6618159" cy="2518883"/>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ea typeface="Helvetica World"/>
                <a:cs typeface="Helvetica World"/>
                <a:sym typeface="Helvetica World"/>
              </a:rPr>
              <a:t>Team Members:</a:t>
            </a:r>
          </a:p>
          <a:p>
            <a:pPr algn="just">
              <a:lnSpc>
                <a:spcPts val="3330"/>
              </a:lnSpc>
            </a:pPr>
          </a:p>
          <a:p>
            <a:pPr algn="just">
              <a:lnSpc>
                <a:spcPts val="3330"/>
              </a:lnSpc>
            </a:pPr>
            <a:r>
              <a:rPr lang="en-US" sz="3027">
                <a:solidFill>
                  <a:srgbClr val="FFFFFF"/>
                </a:solidFill>
                <a:latin typeface="Helvetica World"/>
                <a:ea typeface="Helvetica World"/>
                <a:cs typeface="Helvetica World"/>
                <a:sym typeface="Helvetica World"/>
              </a:rPr>
              <a:t>-Aya Shanteer</a:t>
            </a:r>
          </a:p>
          <a:p>
            <a:pPr algn="just">
              <a:lnSpc>
                <a:spcPts val="3330"/>
              </a:lnSpc>
            </a:pPr>
            <a:r>
              <a:rPr lang="en-US" sz="3027">
                <a:solidFill>
                  <a:srgbClr val="FFFFFF"/>
                </a:solidFill>
                <a:latin typeface="Helvetica World"/>
                <a:ea typeface="Helvetica World"/>
                <a:cs typeface="Helvetica World"/>
                <a:sym typeface="Helvetica World"/>
              </a:rPr>
              <a:t>-Aya Abu Ali</a:t>
            </a:r>
          </a:p>
          <a:p>
            <a:pPr algn="just">
              <a:lnSpc>
                <a:spcPts val="3330"/>
              </a:lnSpc>
            </a:pPr>
            <a:r>
              <a:rPr lang="en-US" sz="3027">
                <a:solidFill>
                  <a:srgbClr val="FFFFFF"/>
                </a:solidFill>
                <a:latin typeface="Helvetica World"/>
                <a:ea typeface="Helvetica World"/>
                <a:cs typeface="Helvetica World"/>
                <a:sym typeface="Helvetica World"/>
              </a:rPr>
              <a:t>-Haya Abu Hajeer</a:t>
            </a:r>
          </a:p>
          <a:p>
            <a:pPr algn="just">
              <a:lnSpc>
                <a:spcPts val="3330"/>
              </a:lnSpc>
            </a:pPr>
            <a:r>
              <a:rPr lang="en-US" sz="3027">
                <a:solidFill>
                  <a:srgbClr val="FFFFFF"/>
                </a:solidFill>
                <a:latin typeface="Helvetica World"/>
                <a:ea typeface="Helvetica World"/>
                <a:cs typeface="Helvetica World"/>
                <a:sym typeface="Helvetica World"/>
              </a:rPr>
              <a:t>-Ahmad Badaha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661750" y="-5088231"/>
            <a:ext cx="9065379" cy="9065379"/>
          </a:xfrm>
          <a:custGeom>
            <a:avLst/>
            <a:gdLst/>
            <a:ahLst/>
            <a:cxnLst/>
            <a:rect r="r" b="b" t="t" l="l"/>
            <a:pathLst>
              <a:path h="9065379" w="9065379">
                <a:moveTo>
                  <a:pt x="0" y="0"/>
                </a:moveTo>
                <a:lnTo>
                  <a:pt x="9065379" y="0"/>
                </a:lnTo>
                <a:lnTo>
                  <a:pt x="9065379" y="9065378"/>
                </a:lnTo>
                <a:lnTo>
                  <a:pt x="0" y="906537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028930" y="5015229"/>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3765">
            <a:off x="9215970" y="3099905"/>
            <a:ext cx="8201824" cy="6007836"/>
          </a:xfrm>
          <a:custGeom>
            <a:avLst/>
            <a:gdLst/>
            <a:ahLst/>
            <a:cxnLst/>
            <a:rect r="r" b="b" t="t" l="l"/>
            <a:pathLst>
              <a:path h="6007836" w="8201824">
                <a:moveTo>
                  <a:pt x="0" y="0"/>
                </a:moveTo>
                <a:lnTo>
                  <a:pt x="8201824" y="0"/>
                </a:lnTo>
                <a:lnTo>
                  <a:pt x="8201824" y="6007836"/>
                </a:lnTo>
                <a:lnTo>
                  <a:pt x="0" y="6007836"/>
                </a:lnTo>
                <a:lnTo>
                  <a:pt x="0" y="0"/>
                </a:lnTo>
                <a:close/>
              </a:path>
            </a:pathLst>
          </a:custGeom>
          <a:blipFill>
            <a:blip r:embed="rId8"/>
            <a:stretch>
              <a:fillRect l="0" t="0" r="0" b="0"/>
            </a:stretch>
          </a:blipFill>
        </p:spPr>
      </p:sp>
      <p:sp>
        <p:nvSpPr>
          <p:cNvPr name="Freeform 7" id="7"/>
          <p:cNvSpPr/>
          <p:nvPr/>
        </p:nvSpPr>
        <p:spPr>
          <a:xfrm flipH="false" flipV="false" rot="-2295105">
            <a:off x="9080431" y="1427105"/>
            <a:ext cx="2445570" cy="2672754"/>
          </a:xfrm>
          <a:custGeom>
            <a:avLst/>
            <a:gdLst/>
            <a:ahLst/>
            <a:cxnLst/>
            <a:rect r="r" b="b" t="t" l="l"/>
            <a:pathLst>
              <a:path h="2672754" w="2445570">
                <a:moveTo>
                  <a:pt x="0" y="0"/>
                </a:moveTo>
                <a:lnTo>
                  <a:pt x="2445570" y="0"/>
                </a:lnTo>
                <a:lnTo>
                  <a:pt x="2445570" y="2672754"/>
                </a:lnTo>
                <a:lnTo>
                  <a:pt x="0" y="2672754"/>
                </a:lnTo>
                <a:lnTo>
                  <a:pt x="0" y="0"/>
                </a:lnTo>
                <a:close/>
              </a:path>
            </a:pathLst>
          </a:custGeom>
          <a:blipFill>
            <a:blip r:embed="rId9"/>
            <a:stretch>
              <a:fillRect l="0" t="0" r="0" b="0"/>
            </a:stretch>
          </a:blipFill>
        </p:spPr>
      </p:sp>
      <p:sp>
        <p:nvSpPr>
          <p:cNvPr name="Freeform 8" id="8"/>
          <p:cNvSpPr/>
          <p:nvPr/>
        </p:nvSpPr>
        <p:spPr>
          <a:xfrm flipH="false" flipV="false" rot="3734246">
            <a:off x="15718676" y="575614"/>
            <a:ext cx="1679130" cy="2198533"/>
          </a:xfrm>
          <a:custGeom>
            <a:avLst/>
            <a:gdLst/>
            <a:ahLst/>
            <a:cxnLst/>
            <a:rect r="r" b="b" t="t" l="l"/>
            <a:pathLst>
              <a:path h="2198533" w="1679130">
                <a:moveTo>
                  <a:pt x="0" y="0"/>
                </a:moveTo>
                <a:lnTo>
                  <a:pt x="1679130" y="0"/>
                </a:lnTo>
                <a:lnTo>
                  <a:pt x="1679130" y="2198533"/>
                </a:lnTo>
                <a:lnTo>
                  <a:pt x="0" y="2198533"/>
                </a:lnTo>
                <a:lnTo>
                  <a:pt x="0" y="0"/>
                </a:lnTo>
                <a:close/>
              </a:path>
            </a:pathLst>
          </a:custGeom>
          <a:blipFill>
            <a:blip r:embed="rId10"/>
            <a:stretch>
              <a:fillRect l="0" t="0" r="0" b="0"/>
            </a:stretch>
          </a:blipFill>
        </p:spPr>
      </p:sp>
      <p:sp>
        <p:nvSpPr>
          <p:cNvPr name="TextBox 9" id="9"/>
          <p:cNvSpPr txBox="true"/>
          <p:nvPr/>
        </p:nvSpPr>
        <p:spPr>
          <a:xfrm rot="0">
            <a:off x="1028823" y="2306185"/>
            <a:ext cx="8115177" cy="1202690"/>
          </a:xfrm>
          <a:prstGeom prst="rect">
            <a:avLst/>
          </a:prstGeom>
        </p:spPr>
        <p:txBody>
          <a:bodyPr anchor="t" rtlCol="false" tIns="0" lIns="0" bIns="0" rIns="0">
            <a:spAutoFit/>
          </a:bodyPr>
          <a:lstStyle/>
          <a:p>
            <a:pPr algn="just">
              <a:lnSpc>
                <a:spcPts val="8470"/>
              </a:lnSpc>
            </a:pPr>
            <a:r>
              <a:rPr lang="en-US" b="true" sz="7700">
                <a:solidFill>
                  <a:srgbClr val="FFFFFF"/>
                </a:solidFill>
                <a:latin typeface="Helvetica World Bold"/>
                <a:ea typeface="Helvetica World Bold"/>
                <a:cs typeface="Helvetica World Bold"/>
                <a:sym typeface="Helvetica World Bold"/>
              </a:rPr>
              <a:t>PERFORMANCE </a:t>
            </a:r>
          </a:p>
        </p:txBody>
      </p:sp>
      <p:sp>
        <p:nvSpPr>
          <p:cNvPr name="TextBox 10" id="10"/>
          <p:cNvSpPr txBox="true"/>
          <p:nvPr/>
        </p:nvSpPr>
        <p:spPr>
          <a:xfrm rot="0">
            <a:off x="1028700" y="3441460"/>
            <a:ext cx="8115300" cy="1128524"/>
          </a:xfrm>
          <a:prstGeom prst="rect">
            <a:avLst/>
          </a:prstGeom>
        </p:spPr>
        <p:txBody>
          <a:bodyPr anchor="t" rtlCol="false" tIns="0" lIns="0" bIns="0" rIns="0">
            <a:spAutoFit/>
          </a:bodyPr>
          <a:lstStyle/>
          <a:p>
            <a:pPr algn="just">
              <a:lnSpc>
                <a:spcPts val="7883"/>
              </a:lnSpc>
            </a:pPr>
            <a:r>
              <a:rPr lang="en-US" b="true" sz="7167">
                <a:solidFill>
                  <a:srgbClr val="47C5FB"/>
                </a:solidFill>
                <a:latin typeface="Helvetica World Bold"/>
                <a:ea typeface="Helvetica World Bold"/>
                <a:cs typeface="Helvetica World Bold"/>
                <a:sym typeface="Helvetica World Bold"/>
              </a:rPr>
              <a:t>TESTING</a:t>
            </a:r>
          </a:p>
        </p:txBody>
      </p:sp>
      <p:sp>
        <p:nvSpPr>
          <p:cNvPr name="TextBox 11" id="11"/>
          <p:cNvSpPr txBox="true"/>
          <p:nvPr/>
        </p:nvSpPr>
        <p:spPr>
          <a:xfrm rot="0">
            <a:off x="1682163" y="841375"/>
            <a:ext cx="3729828" cy="393700"/>
          </a:xfrm>
          <a:prstGeom prst="rect">
            <a:avLst/>
          </a:prstGeom>
        </p:spPr>
        <p:txBody>
          <a:bodyPr anchor="t" rtlCol="false" tIns="0" lIns="0" bIns="0" rIns="0">
            <a:spAutoFit/>
          </a:bodyPr>
          <a:lstStyle/>
          <a:p>
            <a:pPr algn="just">
              <a:lnSpc>
                <a:spcPts val="2749"/>
              </a:lnSpc>
            </a:pPr>
            <a:r>
              <a:rPr lang="en-US" b="true" sz="2499" u="sng">
                <a:solidFill>
                  <a:srgbClr val="FFFFFF"/>
                </a:solidFill>
                <a:latin typeface="Helvetica World Bold"/>
                <a:ea typeface="Helvetica World Bold"/>
                <a:cs typeface="Helvetica World Bold"/>
                <a:sym typeface="Helvetica World Bold"/>
                <a:hlinkClick r:id="rId11" tooltip="https://jsonplaceholder.typicode.com"/>
              </a:rPr>
              <a:t>JSON Placeholder</a:t>
            </a:r>
          </a:p>
        </p:txBody>
      </p:sp>
      <p:sp>
        <p:nvSpPr>
          <p:cNvPr name="TextBox 12" id="12"/>
          <p:cNvSpPr txBox="true"/>
          <p:nvPr/>
        </p:nvSpPr>
        <p:spPr>
          <a:xfrm rot="0">
            <a:off x="1028700" y="5490664"/>
            <a:ext cx="8115300" cy="3098800"/>
          </a:xfrm>
          <a:prstGeom prst="rect">
            <a:avLst/>
          </a:prstGeom>
        </p:spPr>
        <p:txBody>
          <a:bodyPr anchor="t" rtlCol="false" tIns="0" lIns="0" bIns="0" rIns="0">
            <a:spAutoFit/>
          </a:bodyPr>
          <a:lstStyle/>
          <a:p>
            <a:pPr algn="l">
              <a:lnSpc>
                <a:spcPts val="2749"/>
              </a:lnSpc>
            </a:pPr>
            <a:r>
              <a:rPr lang="en-US" sz="2499">
                <a:solidFill>
                  <a:srgbClr val="FFFFFF"/>
                </a:solidFill>
                <a:latin typeface="Helvetica World"/>
                <a:ea typeface="Helvetica World"/>
                <a:cs typeface="Helvetica World"/>
                <a:sym typeface="Helvetica World"/>
              </a:rPr>
              <a:t>JSONPlaceholder is a free fake REST API that developers and QA engineers use for testing and prototyping. It provides ready-made endpoints like /posts, /comments, /users, and more, which simulate real API behavior without needing a backend. It’s widely used for learning, practicing automation, and running performance or integration tests.</a:t>
            </a:r>
          </a:p>
          <a:p>
            <a:pPr algn="l">
              <a:lnSpc>
                <a:spcPts val="2749"/>
              </a:lnSpc>
            </a:pPr>
          </a:p>
          <a:p>
            <a:pPr algn="l">
              <a:lnSpc>
                <a:spcPts val="2749"/>
              </a:lnSpc>
            </a:pPr>
          </a:p>
        </p:txBody>
      </p:sp>
      <p:sp>
        <p:nvSpPr>
          <p:cNvPr name="Freeform 13" id="13"/>
          <p:cNvSpPr/>
          <p:nvPr/>
        </p:nvSpPr>
        <p:spPr>
          <a:xfrm flipH="false" flipV="false" rot="0">
            <a:off x="4333990" y="871328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610506" y="733299"/>
            <a:ext cx="6470786" cy="887095"/>
          </a:xfrm>
          <a:prstGeom prst="rect">
            <a:avLst/>
          </a:prstGeom>
        </p:spPr>
        <p:txBody>
          <a:bodyPr anchor="t" rtlCol="false" tIns="0" lIns="0" bIns="0" rIns="0">
            <a:spAutoFit/>
          </a:bodyPr>
          <a:lstStyle/>
          <a:p>
            <a:pPr algn="ctr">
              <a:lnSpc>
                <a:spcPts val="7279"/>
              </a:lnSpc>
            </a:pPr>
            <a:r>
              <a:rPr lang="en-US" b="true" sz="5199">
                <a:solidFill>
                  <a:srgbClr val="2E3687"/>
                </a:solidFill>
                <a:latin typeface="Open Sans Bold"/>
                <a:ea typeface="Open Sans Bold"/>
                <a:cs typeface="Open Sans Bold"/>
                <a:sym typeface="Open Sans Bold"/>
              </a:rPr>
              <a:t>Workflow &amp; UML</a:t>
            </a:r>
          </a:p>
        </p:txBody>
      </p:sp>
      <p:sp>
        <p:nvSpPr>
          <p:cNvPr name="Freeform 3" id="3"/>
          <p:cNvSpPr/>
          <p:nvPr/>
        </p:nvSpPr>
        <p:spPr>
          <a:xfrm flipH="false" flipV="false" rot="0">
            <a:off x="10293523" y="28318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45923" y="29842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96820" y="-5383507"/>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993333" y="1459768"/>
            <a:ext cx="6802167" cy="6862211"/>
          </a:xfrm>
          <a:custGeom>
            <a:avLst/>
            <a:gdLst/>
            <a:ahLst/>
            <a:cxnLst/>
            <a:rect r="r" b="b" t="t" l="l"/>
            <a:pathLst>
              <a:path h="6862211" w="6802167">
                <a:moveTo>
                  <a:pt x="0" y="0"/>
                </a:moveTo>
                <a:lnTo>
                  <a:pt x="6802166" y="0"/>
                </a:lnTo>
                <a:lnTo>
                  <a:pt x="6802166" y="6862211"/>
                </a:lnTo>
                <a:lnTo>
                  <a:pt x="0" y="6862211"/>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84649" y="275374"/>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3014" y="8303938"/>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95420" y="-2990167"/>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04735" y="7026147"/>
            <a:ext cx="7347511" cy="1923712"/>
          </a:xfrm>
          <a:custGeom>
            <a:avLst/>
            <a:gdLst/>
            <a:ahLst/>
            <a:cxnLst/>
            <a:rect r="r" b="b" t="t" l="l"/>
            <a:pathLst>
              <a:path h="1923712" w="7347511">
                <a:moveTo>
                  <a:pt x="0" y="0"/>
                </a:moveTo>
                <a:lnTo>
                  <a:pt x="7347511" y="0"/>
                </a:lnTo>
                <a:lnTo>
                  <a:pt x="7347511" y="1923712"/>
                </a:lnTo>
                <a:lnTo>
                  <a:pt x="0" y="1923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321536" y="4140240"/>
            <a:ext cx="7347511" cy="1923712"/>
          </a:xfrm>
          <a:custGeom>
            <a:avLst/>
            <a:gdLst/>
            <a:ahLst/>
            <a:cxnLst/>
            <a:rect r="r" b="b" t="t" l="l"/>
            <a:pathLst>
              <a:path h="1923712" w="7347511">
                <a:moveTo>
                  <a:pt x="0" y="0"/>
                </a:moveTo>
                <a:lnTo>
                  <a:pt x="7347511" y="0"/>
                </a:lnTo>
                <a:lnTo>
                  <a:pt x="7347511" y="1923712"/>
                </a:lnTo>
                <a:lnTo>
                  <a:pt x="0" y="1923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766159" y="1207212"/>
            <a:ext cx="7527488" cy="1970833"/>
          </a:xfrm>
          <a:custGeom>
            <a:avLst/>
            <a:gdLst/>
            <a:ahLst/>
            <a:cxnLst/>
            <a:rect r="r" b="b" t="t" l="l"/>
            <a:pathLst>
              <a:path h="1970833" w="7527488">
                <a:moveTo>
                  <a:pt x="0" y="0"/>
                </a:moveTo>
                <a:lnTo>
                  <a:pt x="7527488" y="0"/>
                </a:lnTo>
                <a:lnTo>
                  <a:pt x="7527488" y="1970833"/>
                </a:lnTo>
                <a:lnTo>
                  <a:pt x="0" y="19708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5231548" y="4864663"/>
            <a:ext cx="7347511" cy="503441"/>
          </a:xfrm>
          <a:prstGeom prst="rect">
            <a:avLst/>
          </a:prstGeom>
        </p:spPr>
        <p:txBody>
          <a:bodyPr anchor="t" rtlCol="false" tIns="0" lIns="0" bIns="0" rIns="0">
            <a:spAutoFit/>
          </a:bodyPr>
          <a:lstStyle/>
          <a:p>
            <a:pPr algn="ctr">
              <a:lnSpc>
                <a:spcPts val="3544"/>
              </a:lnSpc>
              <a:spcBef>
                <a:spcPct val="0"/>
              </a:spcBef>
            </a:pPr>
            <a:r>
              <a:rPr lang="en-US" b="true" sz="3222">
                <a:solidFill>
                  <a:srgbClr val="000000"/>
                </a:solidFill>
                <a:latin typeface="Helvetica World Bold"/>
                <a:ea typeface="Helvetica World Bold"/>
                <a:cs typeface="Helvetica World Bold"/>
                <a:sym typeface="Helvetica World Bold"/>
              </a:rPr>
              <a:t>T</a:t>
            </a:r>
            <a:r>
              <a:rPr lang="en-US" b="true" sz="3222">
                <a:solidFill>
                  <a:srgbClr val="000000"/>
                </a:solidFill>
                <a:latin typeface="Helvetica World Bold"/>
                <a:ea typeface="Helvetica World Bold"/>
                <a:cs typeface="Helvetica World Bold"/>
                <a:sym typeface="Helvetica World Bold"/>
              </a:rPr>
              <a:t>est plan</a:t>
            </a:r>
          </a:p>
        </p:txBody>
      </p:sp>
      <p:sp>
        <p:nvSpPr>
          <p:cNvPr name="TextBox 9" id="9"/>
          <p:cNvSpPr txBox="true"/>
          <p:nvPr/>
        </p:nvSpPr>
        <p:spPr>
          <a:xfrm rot="0">
            <a:off x="4882180" y="7581918"/>
            <a:ext cx="5700361" cy="507746"/>
          </a:xfrm>
          <a:prstGeom prst="rect">
            <a:avLst/>
          </a:prstGeom>
        </p:spPr>
        <p:txBody>
          <a:bodyPr anchor="t" rtlCol="false" tIns="0" lIns="0" bIns="0" rIns="0">
            <a:spAutoFit/>
          </a:bodyPr>
          <a:lstStyle/>
          <a:p>
            <a:pPr algn="ctr">
              <a:lnSpc>
                <a:spcPts val="3553"/>
              </a:lnSpc>
              <a:spcBef>
                <a:spcPct val="0"/>
              </a:spcBef>
            </a:pPr>
            <a:r>
              <a:rPr lang="en-US" b="true" sz="3230">
                <a:solidFill>
                  <a:srgbClr val="000000"/>
                </a:solidFill>
                <a:latin typeface="Helvetica World Bold"/>
                <a:ea typeface="Helvetica World Bold"/>
                <a:cs typeface="Helvetica World Bold"/>
                <a:sym typeface="Helvetica World Bold"/>
              </a:rPr>
              <a:t>T</a:t>
            </a:r>
            <a:r>
              <a:rPr lang="en-US" b="true" sz="3230">
                <a:solidFill>
                  <a:srgbClr val="000000"/>
                </a:solidFill>
                <a:latin typeface="Helvetica World Bold"/>
                <a:ea typeface="Helvetica World Bold"/>
                <a:cs typeface="Helvetica World Bold"/>
                <a:sym typeface="Helvetica World Bold"/>
              </a:rPr>
              <a:t>est Case Design</a:t>
            </a:r>
          </a:p>
        </p:txBody>
      </p:sp>
      <p:sp>
        <p:nvSpPr>
          <p:cNvPr name="Freeform 10" id="10"/>
          <p:cNvSpPr/>
          <p:nvPr/>
        </p:nvSpPr>
        <p:spPr>
          <a:xfrm flipH="false" flipV="false" rot="0">
            <a:off x="-8667156" y="-4476697"/>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a:hlinkClick r:id="rId10" tooltip="https://docs.google.com/document/d/1uZiZO0hf_cDKIQNMn8fPf4EI6fIcKkWg/edit?usp=drive_link&amp;ouid=112039766726545602140&amp;rtpof=true&amp;sd=true"/>
          </p:cNvPr>
          <p:cNvSpPr/>
          <p:nvPr/>
        </p:nvSpPr>
        <p:spPr>
          <a:xfrm flipH="false" flipV="false" rot="0">
            <a:off x="7231734" y="4870214"/>
            <a:ext cx="693512" cy="546573"/>
          </a:xfrm>
          <a:custGeom>
            <a:avLst/>
            <a:gdLst/>
            <a:ahLst/>
            <a:cxnLst/>
            <a:rect r="r" b="b" t="t" l="l"/>
            <a:pathLst>
              <a:path h="546573" w="693512">
                <a:moveTo>
                  <a:pt x="0" y="0"/>
                </a:moveTo>
                <a:lnTo>
                  <a:pt x="693512" y="0"/>
                </a:lnTo>
                <a:lnTo>
                  <a:pt x="693512" y="546572"/>
                </a:lnTo>
                <a:lnTo>
                  <a:pt x="0" y="54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308180" y="1675242"/>
            <a:ext cx="7437499" cy="994533"/>
          </a:xfrm>
          <a:prstGeom prst="rect">
            <a:avLst/>
          </a:prstGeom>
        </p:spPr>
        <p:txBody>
          <a:bodyPr anchor="t" rtlCol="false" tIns="0" lIns="0" bIns="0" rIns="0">
            <a:spAutoFit/>
          </a:bodyPr>
          <a:lstStyle/>
          <a:p>
            <a:pPr algn="ctr">
              <a:lnSpc>
                <a:spcPts val="3544"/>
              </a:lnSpc>
              <a:spcBef>
                <a:spcPct val="0"/>
              </a:spcBef>
            </a:pPr>
            <a:r>
              <a:rPr lang="en-US" b="true" sz="3222">
                <a:solidFill>
                  <a:srgbClr val="000000"/>
                </a:solidFill>
                <a:latin typeface="Helvetica World Bold"/>
                <a:ea typeface="Helvetica World Bold"/>
                <a:cs typeface="Helvetica World Bold"/>
                <a:sym typeface="Helvetica World Bold"/>
              </a:rPr>
              <a:t>SRS Document (Requi</a:t>
            </a:r>
            <a:r>
              <a:rPr lang="en-US" b="true" sz="3222">
                <a:solidFill>
                  <a:srgbClr val="000000"/>
                </a:solidFill>
                <a:latin typeface="Helvetica World Bold"/>
                <a:ea typeface="Helvetica World Bold"/>
                <a:cs typeface="Helvetica World Bold"/>
                <a:sym typeface="Helvetica World Bold"/>
              </a:rPr>
              <a:t>rements Analysis)</a:t>
            </a:r>
          </a:p>
        </p:txBody>
      </p:sp>
      <p:sp>
        <p:nvSpPr>
          <p:cNvPr name="Freeform 13" id="13">
            <a:hlinkClick r:id="rId11" tooltip="https://docs.google.com/document/d/1uZiZO0hf_cDKIQNMn8fPf4EI6fIcKkWg/edit?usp=drive_link&amp;ouid=112039766726545602140&amp;rtpof=true&amp;sd=true"/>
          </p:cNvPr>
          <p:cNvSpPr/>
          <p:nvPr/>
        </p:nvSpPr>
        <p:spPr>
          <a:xfrm flipH="false" flipV="false" rot="0">
            <a:off x="7231734" y="1611649"/>
            <a:ext cx="693512" cy="546573"/>
          </a:xfrm>
          <a:custGeom>
            <a:avLst/>
            <a:gdLst/>
            <a:ahLst/>
            <a:cxnLst/>
            <a:rect r="r" b="b" t="t" l="l"/>
            <a:pathLst>
              <a:path h="546573" w="693512">
                <a:moveTo>
                  <a:pt x="0" y="0"/>
                </a:moveTo>
                <a:lnTo>
                  <a:pt x="693512" y="0"/>
                </a:lnTo>
                <a:lnTo>
                  <a:pt x="693512" y="546572"/>
                </a:lnTo>
                <a:lnTo>
                  <a:pt x="0" y="54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a:hlinkClick r:id="rId12" tooltip="https://docs.google.com/spreadsheets/d/1Fr0UAeoHEJTeoEE8CHwWyRHHfUJgpHdw/edit?usp=drive_link&amp;ouid=112039766726545602140&amp;rtpof=true&amp;sd=true"/>
          </p:cNvPr>
          <p:cNvSpPr/>
          <p:nvPr/>
        </p:nvSpPr>
        <p:spPr>
          <a:xfrm flipH="false" flipV="false" rot="0">
            <a:off x="5231548" y="7553343"/>
            <a:ext cx="693512" cy="546573"/>
          </a:xfrm>
          <a:custGeom>
            <a:avLst/>
            <a:gdLst/>
            <a:ahLst/>
            <a:cxnLst/>
            <a:rect r="r" b="b" t="t" l="l"/>
            <a:pathLst>
              <a:path h="546573" w="693512">
                <a:moveTo>
                  <a:pt x="0" y="0"/>
                </a:moveTo>
                <a:lnTo>
                  <a:pt x="693511" y="0"/>
                </a:lnTo>
                <a:lnTo>
                  <a:pt x="693511" y="546572"/>
                </a:lnTo>
                <a:lnTo>
                  <a:pt x="0" y="54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77105" y="-1478056"/>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3880" y="862640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7067" y="3358059"/>
            <a:ext cx="6229546" cy="1631008"/>
          </a:xfrm>
          <a:custGeom>
            <a:avLst/>
            <a:gdLst/>
            <a:ahLst/>
            <a:cxnLst/>
            <a:rect r="r" b="b" t="t" l="l"/>
            <a:pathLst>
              <a:path h="1631008" w="6229546">
                <a:moveTo>
                  <a:pt x="0" y="0"/>
                </a:moveTo>
                <a:lnTo>
                  <a:pt x="6229547" y="0"/>
                </a:lnTo>
                <a:lnTo>
                  <a:pt x="6229547" y="1631009"/>
                </a:lnTo>
                <a:lnTo>
                  <a:pt x="0" y="1631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30773" y="5979372"/>
            <a:ext cx="6229546" cy="1631008"/>
          </a:xfrm>
          <a:custGeom>
            <a:avLst/>
            <a:gdLst/>
            <a:ahLst/>
            <a:cxnLst/>
            <a:rect r="r" b="b" t="t" l="l"/>
            <a:pathLst>
              <a:path h="1631008" w="6229546">
                <a:moveTo>
                  <a:pt x="0" y="0"/>
                </a:moveTo>
                <a:lnTo>
                  <a:pt x="6229546" y="0"/>
                </a:lnTo>
                <a:lnTo>
                  <a:pt x="6229546" y="1631009"/>
                </a:lnTo>
                <a:lnTo>
                  <a:pt x="0" y="1631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67067" y="1028700"/>
            <a:ext cx="6156958" cy="1612003"/>
          </a:xfrm>
          <a:custGeom>
            <a:avLst/>
            <a:gdLst/>
            <a:ahLst/>
            <a:cxnLst/>
            <a:rect r="r" b="b" t="t" l="l"/>
            <a:pathLst>
              <a:path h="1612003" w="6156958">
                <a:moveTo>
                  <a:pt x="0" y="0"/>
                </a:moveTo>
                <a:lnTo>
                  <a:pt x="6156958" y="0"/>
                </a:lnTo>
                <a:lnTo>
                  <a:pt x="6156958" y="1612003"/>
                </a:lnTo>
                <a:lnTo>
                  <a:pt x="0" y="1612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39656" y="1456877"/>
            <a:ext cx="6156958" cy="774700"/>
          </a:xfrm>
          <a:prstGeom prst="rect">
            <a:avLst/>
          </a:prstGeom>
        </p:spPr>
        <p:txBody>
          <a:bodyPr anchor="t" rtlCol="false" tIns="0" lIns="0" bIns="0" rIns="0">
            <a:spAutoFit/>
          </a:bodyPr>
          <a:lstStyle/>
          <a:p>
            <a:pPr algn="ctr">
              <a:lnSpc>
                <a:spcPts val="2749"/>
              </a:lnSpc>
              <a:spcBef>
                <a:spcPct val="0"/>
              </a:spcBef>
            </a:pPr>
            <a:r>
              <a:rPr lang="en-US" b="true" sz="2499">
                <a:solidFill>
                  <a:srgbClr val="000000"/>
                </a:solidFill>
                <a:latin typeface="Helvetica World Bold"/>
                <a:ea typeface="Helvetica World Bold"/>
                <a:cs typeface="Helvetica World Bold"/>
                <a:sym typeface="Helvetica World Bold"/>
              </a:rPr>
              <a:t>E</a:t>
            </a:r>
            <a:r>
              <a:rPr lang="en-US" b="true" sz="2499">
                <a:solidFill>
                  <a:srgbClr val="000000"/>
                </a:solidFill>
                <a:latin typeface="Helvetica World Bold"/>
                <a:ea typeface="Helvetica World Bold"/>
                <a:cs typeface="Helvetica World Bold"/>
                <a:sym typeface="Helvetica World Bold"/>
              </a:rPr>
              <a:t>xecuting The Test Cases Through Jmeter</a:t>
            </a:r>
          </a:p>
        </p:txBody>
      </p:sp>
      <p:sp>
        <p:nvSpPr>
          <p:cNvPr name="TextBox 9" id="9"/>
          <p:cNvSpPr txBox="true"/>
          <p:nvPr/>
        </p:nvSpPr>
        <p:spPr>
          <a:xfrm rot="0">
            <a:off x="930773" y="3833566"/>
            <a:ext cx="6229546" cy="393700"/>
          </a:xfrm>
          <a:prstGeom prst="rect">
            <a:avLst/>
          </a:prstGeom>
        </p:spPr>
        <p:txBody>
          <a:bodyPr anchor="t" rtlCol="false" tIns="0" lIns="0" bIns="0" rIns="0">
            <a:spAutoFit/>
          </a:bodyPr>
          <a:lstStyle/>
          <a:p>
            <a:pPr algn="ctr">
              <a:lnSpc>
                <a:spcPts val="2749"/>
              </a:lnSpc>
              <a:spcBef>
                <a:spcPct val="0"/>
              </a:spcBef>
            </a:pPr>
            <a:r>
              <a:rPr lang="en-US" b="true" sz="2499">
                <a:solidFill>
                  <a:srgbClr val="000000"/>
                </a:solidFill>
                <a:latin typeface="Helvetica World Bold"/>
                <a:ea typeface="Helvetica World Bold"/>
                <a:cs typeface="Helvetica World Bold"/>
                <a:sym typeface="Helvetica World Bold"/>
              </a:rPr>
              <a:t>B</a:t>
            </a:r>
            <a:r>
              <a:rPr lang="en-US" b="true" sz="2499">
                <a:solidFill>
                  <a:srgbClr val="000000"/>
                </a:solidFill>
                <a:latin typeface="Helvetica World Bold"/>
                <a:ea typeface="Helvetica World Bold"/>
                <a:cs typeface="Helvetica World Bold"/>
                <a:sym typeface="Helvetica World Bold"/>
              </a:rPr>
              <a:t>ug Report</a:t>
            </a:r>
          </a:p>
        </p:txBody>
      </p:sp>
      <p:sp>
        <p:nvSpPr>
          <p:cNvPr name="TextBox 10" id="10"/>
          <p:cNvSpPr txBox="true"/>
          <p:nvPr/>
        </p:nvSpPr>
        <p:spPr>
          <a:xfrm rot="0">
            <a:off x="3359597" y="6523824"/>
            <a:ext cx="1602657" cy="393700"/>
          </a:xfrm>
          <a:prstGeom prst="rect">
            <a:avLst/>
          </a:prstGeom>
        </p:spPr>
        <p:txBody>
          <a:bodyPr anchor="t" rtlCol="false" tIns="0" lIns="0" bIns="0" rIns="0">
            <a:spAutoFit/>
          </a:bodyPr>
          <a:lstStyle/>
          <a:p>
            <a:pPr algn="ctr">
              <a:lnSpc>
                <a:spcPts val="2749"/>
              </a:lnSpc>
              <a:spcBef>
                <a:spcPct val="0"/>
              </a:spcBef>
            </a:pPr>
            <a:r>
              <a:rPr lang="en-US" b="true" sz="2499">
                <a:solidFill>
                  <a:srgbClr val="000000"/>
                </a:solidFill>
                <a:latin typeface="Helvetica World Bold"/>
                <a:ea typeface="Helvetica World Bold"/>
                <a:cs typeface="Helvetica World Bold"/>
                <a:sym typeface="Helvetica World Bold"/>
              </a:rPr>
              <a:t>RTM</a:t>
            </a:r>
          </a:p>
        </p:txBody>
      </p:sp>
      <p:sp>
        <p:nvSpPr>
          <p:cNvPr name="TextBox 11" id="11"/>
          <p:cNvSpPr txBox="true"/>
          <p:nvPr/>
        </p:nvSpPr>
        <p:spPr>
          <a:xfrm rot="0">
            <a:off x="7492174" y="1142944"/>
            <a:ext cx="9255824" cy="774700"/>
          </a:xfrm>
          <a:prstGeom prst="rect">
            <a:avLst/>
          </a:prstGeom>
        </p:spPr>
        <p:txBody>
          <a:bodyPr anchor="t" rtlCol="false" tIns="0" lIns="0" bIns="0" rIns="0">
            <a:spAutoFit/>
          </a:bodyPr>
          <a:lstStyle/>
          <a:p>
            <a:pPr algn="l">
              <a:lnSpc>
                <a:spcPts val="2749"/>
              </a:lnSpc>
              <a:spcBef>
                <a:spcPct val="0"/>
              </a:spcBef>
            </a:pPr>
            <a:r>
              <a:rPr lang="en-US" b="true" sz="2499">
                <a:solidFill>
                  <a:srgbClr val="292562"/>
                </a:solidFill>
                <a:latin typeface="Helvetica World Bold"/>
                <a:ea typeface="Helvetica World Bold"/>
                <a:cs typeface="Helvetica World Bold"/>
                <a:sym typeface="Helvetica World Bold"/>
              </a:rPr>
              <a:t>We executed the tests using JMeter to validate both functionality and performance.</a:t>
            </a:r>
          </a:p>
        </p:txBody>
      </p:sp>
      <p:sp>
        <p:nvSpPr>
          <p:cNvPr name="TextBox 12" id="12"/>
          <p:cNvSpPr txBox="true"/>
          <p:nvPr/>
        </p:nvSpPr>
        <p:spPr>
          <a:xfrm rot="0">
            <a:off x="7492174" y="3345008"/>
            <a:ext cx="11091386" cy="1155700"/>
          </a:xfrm>
          <a:prstGeom prst="rect">
            <a:avLst/>
          </a:prstGeom>
        </p:spPr>
        <p:txBody>
          <a:bodyPr anchor="t" rtlCol="false" tIns="0" lIns="0" bIns="0" rIns="0">
            <a:spAutoFit/>
          </a:bodyPr>
          <a:lstStyle/>
          <a:p>
            <a:pPr algn="l">
              <a:lnSpc>
                <a:spcPts val="2749"/>
              </a:lnSpc>
              <a:spcBef>
                <a:spcPct val="0"/>
              </a:spcBef>
            </a:pPr>
            <a:r>
              <a:rPr lang="en-US" b="true" sz="2499">
                <a:solidFill>
                  <a:srgbClr val="292562"/>
                </a:solidFill>
                <a:latin typeface="Helvetica World Bold"/>
                <a:ea typeface="Helvetica World Bold"/>
                <a:cs typeface="Helvetica World Bold"/>
                <a:sym typeface="Helvetica World Bold"/>
              </a:rPr>
              <a:t>We recorded the issues in structured bug reports, documenting failed scenarios such as high response times and unexpected errors during load testing.</a:t>
            </a:r>
          </a:p>
        </p:txBody>
      </p:sp>
      <p:sp>
        <p:nvSpPr>
          <p:cNvPr name="Freeform 13" id="13">
            <a:hlinkClick r:id="rId10" tooltip="https://docs.google.com/spreadsheets/d/1BJy-klqAMKNk7tCL2zzwgKV45A65T9_R/edit?usp=sharing&amp;ouid=112039766726545602140&amp;rtpof=true&amp;sd=true"/>
          </p:cNvPr>
          <p:cNvSpPr/>
          <p:nvPr/>
        </p:nvSpPr>
        <p:spPr>
          <a:xfrm flipH="false" flipV="false" rot="0">
            <a:off x="2119144" y="6437863"/>
            <a:ext cx="693512" cy="546573"/>
          </a:xfrm>
          <a:custGeom>
            <a:avLst/>
            <a:gdLst/>
            <a:ahLst/>
            <a:cxnLst/>
            <a:rect r="r" b="b" t="t" l="l"/>
            <a:pathLst>
              <a:path h="546573" w="693512">
                <a:moveTo>
                  <a:pt x="0" y="0"/>
                </a:moveTo>
                <a:lnTo>
                  <a:pt x="693512" y="0"/>
                </a:lnTo>
                <a:lnTo>
                  <a:pt x="693512" y="546572"/>
                </a:lnTo>
                <a:lnTo>
                  <a:pt x="0" y="54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a:hlinkClick r:id="rId11" tooltip="https://docs.google.com/document/d/1OPx7zgLs2LYsIdyIGnc-_-Z3GKWsPB3Syul-egvTDYQ/edit?usp=drive_link"/>
          </p:cNvPr>
          <p:cNvSpPr/>
          <p:nvPr/>
        </p:nvSpPr>
        <p:spPr>
          <a:xfrm flipH="false" flipV="false" rot="0">
            <a:off x="2119144" y="3747605"/>
            <a:ext cx="693512" cy="546573"/>
          </a:xfrm>
          <a:custGeom>
            <a:avLst/>
            <a:gdLst/>
            <a:ahLst/>
            <a:cxnLst/>
            <a:rect r="r" b="b" t="t" l="l"/>
            <a:pathLst>
              <a:path h="546573" w="693512">
                <a:moveTo>
                  <a:pt x="0" y="0"/>
                </a:moveTo>
                <a:lnTo>
                  <a:pt x="693512" y="0"/>
                </a:lnTo>
                <a:lnTo>
                  <a:pt x="693512" y="546573"/>
                </a:lnTo>
                <a:lnTo>
                  <a:pt x="0" y="5465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77105" y="-1478056"/>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3880" y="862640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11685463" y="1324285"/>
            <a:ext cx="8115300" cy="7638430"/>
          </a:xfrm>
          <a:prstGeom prst="rect">
            <a:avLst/>
          </a:prstGeom>
        </p:spPr>
      </p:pic>
      <p:sp>
        <p:nvSpPr>
          <p:cNvPr name="Freeform 6" id="6"/>
          <p:cNvSpPr/>
          <p:nvPr/>
        </p:nvSpPr>
        <p:spPr>
          <a:xfrm flipH="false" flipV="false" rot="0">
            <a:off x="-631162" y="6905315"/>
            <a:ext cx="6286500" cy="4114800"/>
          </a:xfrm>
          <a:custGeom>
            <a:avLst/>
            <a:gdLst/>
            <a:ahLst/>
            <a:cxnLst/>
            <a:rect r="r" b="b" t="t" l="l"/>
            <a:pathLst>
              <a:path h="4114800" w="6286500">
                <a:moveTo>
                  <a:pt x="0" y="0"/>
                </a:moveTo>
                <a:lnTo>
                  <a:pt x="6286500" y="0"/>
                </a:lnTo>
                <a:lnTo>
                  <a:pt x="62865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347398" y="2171849"/>
            <a:ext cx="6229546" cy="932179"/>
          </a:xfrm>
          <a:prstGeom prst="rect">
            <a:avLst/>
          </a:prstGeom>
        </p:spPr>
        <p:txBody>
          <a:bodyPr anchor="t" rtlCol="false" tIns="0" lIns="0" bIns="0" rIns="0">
            <a:spAutoFit/>
          </a:bodyPr>
          <a:lstStyle/>
          <a:p>
            <a:pPr algn="ctr">
              <a:lnSpc>
                <a:spcPts val="6489"/>
              </a:lnSpc>
              <a:spcBef>
                <a:spcPct val="0"/>
              </a:spcBef>
            </a:pPr>
            <a:r>
              <a:rPr lang="en-US" b="true" sz="5899">
                <a:solidFill>
                  <a:srgbClr val="F8F8F8"/>
                </a:solidFill>
                <a:latin typeface="Helvetica World Bold"/>
                <a:ea typeface="Helvetica World Bold"/>
                <a:cs typeface="Helvetica World Bold"/>
                <a:sym typeface="Helvetica World Bold"/>
              </a:rPr>
              <a:t>T</a:t>
            </a:r>
            <a:r>
              <a:rPr lang="en-US" b="true" sz="5899">
                <a:solidFill>
                  <a:srgbClr val="F8F8F8"/>
                </a:solidFill>
                <a:latin typeface="Helvetica World Bold"/>
                <a:ea typeface="Helvetica World Bold"/>
                <a:cs typeface="Helvetica World Bold"/>
                <a:sym typeface="Helvetica World Bold"/>
              </a:rPr>
              <a:t>est Summary</a:t>
            </a:r>
          </a:p>
        </p:txBody>
      </p:sp>
      <p:sp>
        <p:nvSpPr>
          <p:cNvPr name="TextBox 8" id="8"/>
          <p:cNvSpPr txBox="true"/>
          <p:nvPr/>
        </p:nvSpPr>
        <p:spPr>
          <a:xfrm rot="0">
            <a:off x="5242426" y="3571003"/>
            <a:ext cx="5136059" cy="2489835"/>
          </a:xfrm>
          <a:prstGeom prst="rect">
            <a:avLst/>
          </a:prstGeom>
        </p:spPr>
        <p:txBody>
          <a:bodyPr anchor="t" rtlCol="false" tIns="0" lIns="0" bIns="0" rIns="0">
            <a:spAutoFit/>
          </a:bodyPr>
          <a:lstStyle/>
          <a:p>
            <a:pPr algn="just">
              <a:lnSpc>
                <a:spcPts val="3629"/>
              </a:lnSpc>
            </a:pPr>
            <a:r>
              <a:rPr lang="en-US" b="true" sz="3299">
                <a:solidFill>
                  <a:srgbClr val="292562"/>
                </a:solidFill>
                <a:latin typeface="Helvetica World Bold"/>
                <a:ea typeface="Helvetica World Bold"/>
                <a:cs typeface="Helvetica World Bold"/>
                <a:sym typeface="Helvetica World Bold"/>
              </a:rPr>
              <a:t>Test Cases: 10 </a:t>
            </a:r>
          </a:p>
          <a:p>
            <a:pPr algn="just">
              <a:lnSpc>
                <a:spcPts val="3629"/>
              </a:lnSpc>
            </a:pPr>
            <a:r>
              <a:rPr lang="en-US" b="true" sz="3299">
                <a:solidFill>
                  <a:srgbClr val="292562"/>
                </a:solidFill>
                <a:latin typeface="Helvetica World Bold"/>
                <a:ea typeface="Helvetica World Bold"/>
                <a:cs typeface="Helvetica World Bold"/>
                <a:sym typeface="Helvetica World Bold"/>
              </a:rPr>
              <a:t>Bugs: 3</a:t>
            </a:r>
          </a:p>
          <a:p>
            <a:pPr algn="just">
              <a:lnSpc>
                <a:spcPts val="3629"/>
              </a:lnSpc>
            </a:pPr>
            <a:r>
              <a:rPr lang="en-US" b="true" sz="3299">
                <a:solidFill>
                  <a:srgbClr val="292562"/>
                </a:solidFill>
                <a:latin typeface="Helvetica World Bold"/>
                <a:ea typeface="Helvetica World Bold"/>
                <a:cs typeface="Helvetica World Bold"/>
                <a:sym typeface="Helvetica World Bold"/>
              </a:rPr>
              <a:t>Severity: 3 Low</a:t>
            </a:r>
          </a:p>
          <a:p>
            <a:pPr algn="just">
              <a:lnSpc>
                <a:spcPts val="3629"/>
              </a:lnSpc>
            </a:pPr>
            <a:r>
              <a:rPr lang="en-US" b="true" sz="3299">
                <a:solidFill>
                  <a:srgbClr val="292562"/>
                </a:solidFill>
                <a:latin typeface="Helvetica World Bold"/>
                <a:ea typeface="Helvetica World Bold"/>
                <a:cs typeface="Helvetica World Bold"/>
                <a:sym typeface="Helvetica World Bold"/>
              </a:rPr>
              <a:t>priority: 1 Low ,2 Medium </a:t>
            </a:r>
          </a:p>
          <a:p>
            <a:pPr algn="ctr">
              <a:lnSpc>
                <a:spcPts val="362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77105" y="-1478056"/>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3880" y="862640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910490"/>
            <a:ext cx="9754784" cy="5080000"/>
          </a:xfrm>
          <a:prstGeom prst="rect">
            <a:avLst/>
          </a:prstGeom>
        </p:spPr>
        <p:txBody>
          <a:bodyPr anchor="t" rtlCol="false" tIns="0" lIns="0" bIns="0" rIns="0">
            <a:spAutoFit/>
          </a:bodyPr>
          <a:lstStyle/>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Appium – Mobile automation testing</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Android Studio – Emulator &amp; mobile testing environment</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JMeter – Performance testing and load simulation</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TestNG / JUnit – Test execution &amp; reporting</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Google Drive – Documentation &amp; file sharing</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Trello – Task management &amp; sprint tracking</a:t>
            </a:r>
          </a:p>
          <a:p>
            <a:pPr algn="l">
              <a:lnSpc>
                <a:spcPts val="2749"/>
              </a:lnSpc>
            </a:pPr>
          </a:p>
          <a:p>
            <a:pPr algn="l" marL="539749" indent="-269875" lvl="1">
              <a:lnSpc>
                <a:spcPts val="2749"/>
              </a:lnSpc>
              <a:buFont typeface="Arial"/>
              <a:buChar char="•"/>
            </a:pPr>
            <a:r>
              <a:rPr lang="en-US" b="true" sz="2499">
                <a:solidFill>
                  <a:srgbClr val="292562"/>
                </a:solidFill>
                <a:latin typeface="Helvetica World Bold"/>
                <a:ea typeface="Helvetica World Bold"/>
                <a:cs typeface="Helvetica World Bold"/>
                <a:sym typeface="Helvetica World Bold"/>
              </a:rPr>
              <a:t>GitHub – Version control &amp; code repository</a:t>
            </a:r>
          </a:p>
        </p:txBody>
      </p:sp>
      <p:sp>
        <p:nvSpPr>
          <p:cNvPr name="TextBox 5" id="5"/>
          <p:cNvSpPr txBox="true"/>
          <p:nvPr/>
        </p:nvSpPr>
        <p:spPr>
          <a:xfrm rot="0">
            <a:off x="1069995" y="857250"/>
            <a:ext cx="15499706" cy="1510027"/>
          </a:xfrm>
          <a:prstGeom prst="rect">
            <a:avLst/>
          </a:prstGeom>
        </p:spPr>
        <p:txBody>
          <a:bodyPr anchor="t" rtlCol="false" tIns="0" lIns="0" bIns="0" rIns="0">
            <a:spAutoFit/>
          </a:bodyPr>
          <a:lstStyle/>
          <a:p>
            <a:pPr algn="l">
              <a:lnSpc>
                <a:spcPts val="12320"/>
              </a:lnSpc>
            </a:pPr>
            <a:r>
              <a:rPr lang="en-US" sz="8800" b="true">
                <a:solidFill>
                  <a:srgbClr val="F8F8F8"/>
                </a:solidFill>
                <a:latin typeface="Open Sans Bold"/>
                <a:ea typeface="Open Sans Bold"/>
                <a:cs typeface="Open Sans Bold"/>
                <a:sym typeface="Open Sans Bold"/>
              </a:rPr>
              <a:t>Tools</a:t>
            </a:r>
            <a:r>
              <a:rPr lang="en-US" b="true" sz="8800">
                <a:solidFill>
                  <a:srgbClr val="F8F8F8"/>
                </a:solidFill>
                <a:latin typeface="Open Sans Bold"/>
                <a:ea typeface="Open Sans Bold"/>
                <a:cs typeface="Open Sans Bold"/>
                <a:sym typeface="Open Sans Bold"/>
              </a:rPr>
              <a:t> &amp; Frameworks Used</a:t>
            </a:r>
          </a:p>
        </p:txBody>
      </p:sp>
      <p:sp>
        <p:nvSpPr>
          <p:cNvPr name="Freeform 6" id="6"/>
          <p:cNvSpPr/>
          <p:nvPr/>
        </p:nvSpPr>
        <p:spPr>
          <a:xfrm flipH="false" flipV="false" rot="0">
            <a:off x="10972800" y="2891440"/>
            <a:ext cx="7315200" cy="3444794"/>
          </a:xfrm>
          <a:custGeom>
            <a:avLst/>
            <a:gdLst/>
            <a:ahLst/>
            <a:cxnLst/>
            <a:rect r="r" b="b" t="t" l="l"/>
            <a:pathLst>
              <a:path h="3444794" w="7315200">
                <a:moveTo>
                  <a:pt x="0" y="0"/>
                </a:moveTo>
                <a:lnTo>
                  <a:pt x="7315200" y="0"/>
                </a:lnTo>
                <a:lnTo>
                  <a:pt x="7315200" y="3444794"/>
                </a:lnTo>
                <a:lnTo>
                  <a:pt x="0" y="34447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77105" y="-1478056"/>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3880" y="862640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82264" y="2057400"/>
            <a:ext cx="8305736" cy="8229600"/>
          </a:xfrm>
          <a:custGeom>
            <a:avLst/>
            <a:gdLst/>
            <a:ahLst/>
            <a:cxnLst/>
            <a:rect r="r" b="b" t="t" l="l"/>
            <a:pathLst>
              <a:path h="8229600" w="8305736">
                <a:moveTo>
                  <a:pt x="0" y="0"/>
                </a:moveTo>
                <a:lnTo>
                  <a:pt x="8305736" y="0"/>
                </a:lnTo>
                <a:lnTo>
                  <a:pt x="8305736" y="8229600"/>
                </a:lnTo>
                <a:lnTo>
                  <a:pt x="0" y="8229600"/>
                </a:lnTo>
                <a:lnTo>
                  <a:pt x="0" y="0"/>
                </a:lnTo>
                <a:close/>
              </a:path>
            </a:pathLst>
          </a:custGeom>
          <a:blipFill>
            <a:blip r:embed="rId6"/>
            <a:stretch>
              <a:fillRect l="0" t="0" r="0" b="0"/>
            </a:stretch>
          </a:blipFill>
        </p:spPr>
      </p:sp>
      <p:sp>
        <p:nvSpPr>
          <p:cNvPr name="TextBox 6" id="6"/>
          <p:cNvSpPr txBox="true"/>
          <p:nvPr/>
        </p:nvSpPr>
        <p:spPr>
          <a:xfrm rot="0">
            <a:off x="1689041" y="3898900"/>
            <a:ext cx="9919381" cy="1244600"/>
          </a:xfrm>
          <a:prstGeom prst="rect">
            <a:avLst/>
          </a:prstGeom>
        </p:spPr>
        <p:txBody>
          <a:bodyPr anchor="t" rtlCol="false" tIns="0" lIns="0" bIns="0" rIns="0">
            <a:spAutoFit/>
          </a:bodyPr>
          <a:lstStyle/>
          <a:p>
            <a:pPr algn="l">
              <a:lnSpc>
                <a:spcPts val="3079"/>
              </a:lnSpc>
              <a:spcBef>
                <a:spcPct val="0"/>
              </a:spcBef>
            </a:pPr>
            <a:r>
              <a:rPr lang="en-US" b="true" sz="2799">
                <a:solidFill>
                  <a:srgbClr val="292562"/>
                </a:solidFill>
                <a:latin typeface="Helvetica World Bold"/>
                <a:ea typeface="Helvetica World Bold"/>
                <a:cs typeface="Helvetica World Bold"/>
                <a:sym typeface="Helvetica World Bold"/>
              </a:rPr>
              <a:t>Challenge (1) : Test Environment (Android studio) </a:t>
            </a:r>
          </a:p>
          <a:p>
            <a:pPr algn="l">
              <a:lnSpc>
                <a:spcPts val="3079"/>
              </a:lnSpc>
              <a:spcBef>
                <a:spcPct val="0"/>
              </a:spcBef>
            </a:pPr>
            <a:r>
              <a:rPr lang="en-US" b="true" sz="2799">
                <a:solidFill>
                  <a:srgbClr val="292562"/>
                </a:solidFill>
                <a:latin typeface="Helvetica World Bold"/>
                <a:ea typeface="Helvetica World Bold"/>
                <a:cs typeface="Helvetica World Bold"/>
                <a:sym typeface="Helvetica World Bold"/>
              </a:rPr>
              <a:t>Challenge (2) : Time management </a:t>
            </a:r>
          </a:p>
          <a:p>
            <a:pPr algn="l">
              <a:lnSpc>
                <a:spcPts val="2969"/>
              </a:lnSpc>
              <a:spcBef>
                <a:spcPct val="0"/>
              </a:spcBef>
            </a:pPr>
          </a:p>
        </p:txBody>
      </p:sp>
      <p:sp>
        <p:nvSpPr>
          <p:cNvPr name="TextBox 7" id="7"/>
          <p:cNvSpPr txBox="true"/>
          <p:nvPr/>
        </p:nvSpPr>
        <p:spPr>
          <a:xfrm rot="0">
            <a:off x="1235137" y="816826"/>
            <a:ext cx="13230523" cy="1566544"/>
          </a:xfrm>
          <a:prstGeom prst="rect">
            <a:avLst/>
          </a:prstGeom>
        </p:spPr>
        <p:txBody>
          <a:bodyPr anchor="t" rtlCol="false" tIns="0" lIns="0" bIns="0" rIns="0">
            <a:spAutoFit/>
          </a:bodyPr>
          <a:lstStyle/>
          <a:p>
            <a:pPr algn="just">
              <a:lnSpc>
                <a:spcPts val="12880"/>
              </a:lnSpc>
            </a:pPr>
            <a:r>
              <a:rPr lang="en-US" b="true" sz="9200">
                <a:solidFill>
                  <a:srgbClr val="F8F8F8"/>
                </a:solidFill>
                <a:latin typeface="Open Sans Bold"/>
                <a:ea typeface="Open Sans Bold"/>
                <a:cs typeface="Open Sans Bold"/>
                <a:sym typeface="Open Sans Bold"/>
              </a:rPr>
              <a:t>Challenges &amp;</a:t>
            </a:r>
            <a:r>
              <a:rPr lang="en-US" b="true" sz="9200">
                <a:solidFill>
                  <a:srgbClr val="F8F8F8"/>
                </a:solidFill>
                <a:latin typeface="Open Sans Bold"/>
                <a:ea typeface="Open Sans Bold"/>
                <a:cs typeface="Open Sans Bold"/>
                <a:sym typeface="Open Sans Bold"/>
              </a:rPr>
              <a:t> Solutions</a:t>
            </a:r>
          </a:p>
        </p:txBody>
      </p:sp>
      <p:sp>
        <p:nvSpPr>
          <p:cNvPr name="TextBox 8" id="8"/>
          <p:cNvSpPr txBox="true"/>
          <p:nvPr/>
        </p:nvSpPr>
        <p:spPr>
          <a:xfrm rot="0">
            <a:off x="1705635" y="6309345"/>
            <a:ext cx="8349430" cy="873760"/>
          </a:xfrm>
          <a:prstGeom prst="rect">
            <a:avLst/>
          </a:prstGeom>
        </p:spPr>
        <p:txBody>
          <a:bodyPr anchor="t" rtlCol="false" tIns="0" lIns="0" bIns="0" rIns="0">
            <a:spAutoFit/>
          </a:bodyPr>
          <a:lstStyle/>
          <a:p>
            <a:pPr algn="l">
              <a:lnSpc>
                <a:spcPts val="3079"/>
              </a:lnSpc>
              <a:spcBef>
                <a:spcPct val="0"/>
              </a:spcBef>
            </a:pPr>
            <a:r>
              <a:rPr lang="en-US" b="true" sz="2799">
                <a:solidFill>
                  <a:srgbClr val="292562"/>
                </a:solidFill>
                <a:latin typeface="Helvetica World Bold"/>
                <a:ea typeface="Helvetica World Bold"/>
                <a:cs typeface="Helvetica World Bold"/>
                <a:sym typeface="Helvetica World Bold"/>
              </a:rPr>
              <a:t>Solution: Task division &amp; Daily Scrum alignment &amp; selecting a different emulator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02884" y="4077666"/>
            <a:ext cx="7315200" cy="2258568"/>
          </a:xfrm>
          <a:custGeom>
            <a:avLst/>
            <a:gdLst/>
            <a:ahLst/>
            <a:cxnLst/>
            <a:rect r="r" b="b" t="t" l="l"/>
            <a:pathLst>
              <a:path h="2258568" w="7315200">
                <a:moveTo>
                  <a:pt x="0" y="0"/>
                </a:moveTo>
                <a:lnTo>
                  <a:pt x="7315200" y="0"/>
                </a:lnTo>
                <a:lnTo>
                  <a:pt x="7315200" y="2258568"/>
                </a:lnTo>
                <a:lnTo>
                  <a:pt x="0" y="2258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57703" y="4274503"/>
            <a:ext cx="6405562" cy="1566544"/>
          </a:xfrm>
          <a:prstGeom prst="rect">
            <a:avLst/>
          </a:prstGeom>
        </p:spPr>
        <p:txBody>
          <a:bodyPr anchor="t" rtlCol="false" tIns="0" lIns="0" bIns="0" rIns="0">
            <a:spAutoFit/>
          </a:bodyPr>
          <a:lstStyle/>
          <a:p>
            <a:pPr algn="l">
              <a:lnSpc>
                <a:spcPts val="12880"/>
              </a:lnSpc>
            </a:pPr>
            <a:r>
              <a:rPr lang="en-US" sz="9200" b="true">
                <a:solidFill>
                  <a:srgbClr val="00569E"/>
                </a:solidFill>
                <a:latin typeface="Open Sans Bold"/>
                <a:ea typeface="Open Sans Bold"/>
                <a:cs typeface="Open Sans Bold"/>
                <a:sym typeface="Open Sans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9050" y="2849272"/>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584543" y="7634225"/>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83248" y="-4518117"/>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01993" y="2547676"/>
            <a:ext cx="7298416" cy="6710624"/>
          </a:xfrm>
          <a:custGeom>
            <a:avLst/>
            <a:gdLst/>
            <a:ahLst/>
            <a:cxnLst/>
            <a:rect r="r" b="b" t="t" l="l"/>
            <a:pathLst>
              <a:path h="6710624" w="7298416">
                <a:moveTo>
                  <a:pt x="0" y="0"/>
                </a:moveTo>
                <a:lnTo>
                  <a:pt x="7298416" y="0"/>
                </a:lnTo>
                <a:lnTo>
                  <a:pt x="7298416" y="6710624"/>
                </a:lnTo>
                <a:lnTo>
                  <a:pt x="0" y="6710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9050" y="5015571"/>
            <a:ext cx="5951970" cy="1460938"/>
          </a:xfrm>
          <a:custGeom>
            <a:avLst/>
            <a:gdLst/>
            <a:ahLst/>
            <a:cxnLst/>
            <a:rect r="r" b="b" t="t" l="l"/>
            <a:pathLst>
              <a:path h="1460938" w="5951970">
                <a:moveTo>
                  <a:pt x="0" y="0"/>
                </a:moveTo>
                <a:lnTo>
                  <a:pt x="5951971" y="0"/>
                </a:lnTo>
                <a:lnTo>
                  <a:pt x="5951971" y="1460938"/>
                </a:lnTo>
                <a:lnTo>
                  <a:pt x="0" y="1460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313586" y="6476509"/>
            <a:ext cx="2267082" cy="2267082"/>
          </a:xfrm>
          <a:custGeom>
            <a:avLst/>
            <a:gdLst/>
            <a:ahLst/>
            <a:cxnLst/>
            <a:rect r="r" b="b" t="t" l="l"/>
            <a:pathLst>
              <a:path h="2267082" w="2267082">
                <a:moveTo>
                  <a:pt x="0" y="0"/>
                </a:moveTo>
                <a:lnTo>
                  <a:pt x="2267083" y="0"/>
                </a:lnTo>
                <a:lnTo>
                  <a:pt x="2267083" y="2267082"/>
                </a:lnTo>
                <a:lnTo>
                  <a:pt x="0" y="22670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29050" y="1857268"/>
            <a:ext cx="11899548" cy="953904"/>
          </a:xfrm>
          <a:prstGeom prst="rect">
            <a:avLst/>
          </a:prstGeom>
        </p:spPr>
        <p:txBody>
          <a:bodyPr anchor="t" rtlCol="false" tIns="0" lIns="0" bIns="0" rIns="0">
            <a:spAutoFit/>
          </a:bodyPr>
          <a:lstStyle/>
          <a:p>
            <a:pPr algn="just">
              <a:lnSpc>
                <a:spcPts val="6721"/>
              </a:lnSpc>
            </a:pPr>
            <a:r>
              <a:rPr lang="en-US" b="true" sz="6110">
                <a:solidFill>
                  <a:srgbClr val="E9E9E9"/>
                </a:solidFill>
                <a:latin typeface="Helvetica World Bold"/>
                <a:ea typeface="Helvetica World Bold"/>
                <a:cs typeface="Helvetica World Bold"/>
                <a:sym typeface="Helvetica World Bold"/>
              </a:rPr>
              <a:t>PROJECT OVERVIEW</a:t>
            </a:r>
          </a:p>
        </p:txBody>
      </p:sp>
      <p:sp>
        <p:nvSpPr>
          <p:cNvPr name="TextBox 10" id="10"/>
          <p:cNvSpPr txBox="true"/>
          <p:nvPr/>
        </p:nvSpPr>
        <p:spPr>
          <a:xfrm rot="0">
            <a:off x="1028700" y="3257596"/>
            <a:ext cx="7604850" cy="2035175"/>
          </a:xfrm>
          <a:prstGeom prst="rect">
            <a:avLst/>
          </a:prstGeom>
        </p:spPr>
        <p:txBody>
          <a:bodyPr anchor="t" rtlCol="false" tIns="0" lIns="0" bIns="0" rIns="0">
            <a:spAutoFit/>
          </a:bodyPr>
          <a:lstStyle/>
          <a:p>
            <a:pPr algn="just" marL="647697" indent="-323848" lvl="1">
              <a:lnSpc>
                <a:spcPts val="3299"/>
              </a:lnSpc>
              <a:buFont typeface="Arial"/>
              <a:buChar char="•"/>
            </a:pPr>
            <a:r>
              <a:rPr lang="en-US" b="true" sz="2999">
                <a:solidFill>
                  <a:srgbClr val="292562"/>
                </a:solidFill>
                <a:latin typeface="Helvetica World Bold"/>
                <a:ea typeface="Helvetica World Bold"/>
                <a:cs typeface="Helvetica World Bold"/>
                <a:sym typeface="Helvetica World Bold"/>
              </a:rPr>
              <a:t>Delivered two projects:</a:t>
            </a:r>
          </a:p>
          <a:p>
            <a:pPr algn="just">
              <a:lnSpc>
                <a:spcPts val="3299"/>
              </a:lnSpc>
            </a:pPr>
            <a:r>
              <a:rPr lang="en-US" sz="2999">
                <a:solidFill>
                  <a:srgbClr val="292562"/>
                </a:solidFill>
                <a:latin typeface="Helvetica World"/>
                <a:ea typeface="Helvetica World"/>
                <a:cs typeface="Helvetica World"/>
                <a:sym typeface="Helvetica World"/>
              </a:rPr>
              <a:t>-</a:t>
            </a:r>
            <a:r>
              <a:rPr lang="en-US" sz="2999">
                <a:solidFill>
                  <a:srgbClr val="292562"/>
                </a:solidFill>
                <a:latin typeface="Helvetica World"/>
                <a:ea typeface="Helvetica World"/>
                <a:cs typeface="Helvetica World"/>
                <a:sym typeface="Helvetica World"/>
              </a:rPr>
              <a:t>Mobile Automation Testing (LinkedIn)</a:t>
            </a:r>
          </a:p>
          <a:p>
            <a:pPr algn="just">
              <a:lnSpc>
                <a:spcPts val="3299"/>
              </a:lnSpc>
            </a:pPr>
            <a:r>
              <a:rPr lang="en-US" sz="2999">
                <a:solidFill>
                  <a:srgbClr val="292562"/>
                </a:solidFill>
                <a:latin typeface="Helvetica World"/>
                <a:ea typeface="Helvetica World"/>
                <a:cs typeface="Helvetica World"/>
                <a:sym typeface="Helvetica World"/>
              </a:rPr>
              <a:t>-</a:t>
            </a:r>
            <a:r>
              <a:rPr lang="en-US" sz="2999">
                <a:solidFill>
                  <a:srgbClr val="292562"/>
                </a:solidFill>
                <a:latin typeface="Helvetica World"/>
                <a:ea typeface="Helvetica World"/>
                <a:cs typeface="Helvetica World"/>
                <a:sym typeface="Helvetica World"/>
              </a:rPr>
              <a:t>Performance Testing (JSON Placeholder)</a:t>
            </a:r>
          </a:p>
          <a:p>
            <a:pPr algn="just">
              <a:lnSpc>
                <a:spcPts val="3299"/>
              </a:lnSpc>
            </a:pPr>
          </a:p>
          <a:p>
            <a:pPr algn="just">
              <a:lnSpc>
                <a:spcPts val="274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93523" y="28318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5385255" y="-1443725"/>
            <a:ext cx="7517489" cy="3533220"/>
          </a:xfrm>
          <a:prstGeom prst="rect">
            <a:avLst/>
          </a:prstGeom>
        </p:spPr>
      </p:pic>
      <p:sp>
        <p:nvSpPr>
          <p:cNvPr name="Freeform 6" id="6"/>
          <p:cNvSpPr/>
          <p:nvPr/>
        </p:nvSpPr>
        <p:spPr>
          <a:xfrm flipH="false" flipV="false" rot="0">
            <a:off x="9780227" y="1651793"/>
            <a:ext cx="1026592" cy="875403"/>
          </a:xfrm>
          <a:custGeom>
            <a:avLst/>
            <a:gdLst/>
            <a:ahLst/>
            <a:cxnLst/>
            <a:rect r="r" b="b" t="t" l="l"/>
            <a:pathLst>
              <a:path h="875403" w="1026592">
                <a:moveTo>
                  <a:pt x="0" y="0"/>
                </a:moveTo>
                <a:lnTo>
                  <a:pt x="1026592" y="0"/>
                </a:lnTo>
                <a:lnTo>
                  <a:pt x="1026592" y="875403"/>
                </a:lnTo>
                <a:lnTo>
                  <a:pt x="0" y="875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40716" y="405358"/>
            <a:ext cx="6628569" cy="8229600"/>
          </a:xfrm>
          <a:custGeom>
            <a:avLst/>
            <a:gdLst/>
            <a:ahLst/>
            <a:cxnLst/>
            <a:rect r="r" b="b" t="t" l="l"/>
            <a:pathLst>
              <a:path h="8229600" w="6628569">
                <a:moveTo>
                  <a:pt x="0" y="0"/>
                </a:moveTo>
                <a:lnTo>
                  <a:pt x="6628569" y="0"/>
                </a:lnTo>
                <a:lnTo>
                  <a:pt x="6628569" y="8229600"/>
                </a:lnTo>
                <a:lnTo>
                  <a:pt x="0" y="8229600"/>
                </a:lnTo>
                <a:lnTo>
                  <a:pt x="0" y="0"/>
                </a:lnTo>
                <a:close/>
              </a:path>
            </a:pathLst>
          </a:custGeom>
          <a:blipFill>
            <a:blip r:embed="rId9"/>
            <a:stretch>
              <a:fillRect l="0" t="0" r="0" b="0"/>
            </a:stretch>
          </a:blipFill>
        </p:spPr>
      </p:sp>
      <p:sp>
        <p:nvSpPr>
          <p:cNvPr name="Freeform 8" id="8"/>
          <p:cNvSpPr/>
          <p:nvPr/>
        </p:nvSpPr>
        <p:spPr>
          <a:xfrm flipH="false" flipV="false" rot="0">
            <a:off x="3319942" y="2605114"/>
            <a:ext cx="11038136" cy="7044338"/>
          </a:xfrm>
          <a:custGeom>
            <a:avLst/>
            <a:gdLst/>
            <a:ahLst/>
            <a:cxnLst/>
            <a:rect r="r" b="b" t="t" l="l"/>
            <a:pathLst>
              <a:path h="7044338" w="11038136">
                <a:moveTo>
                  <a:pt x="0" y="0"/>
                </a:moveTo>
                <a:lnTo>
                  <a:pt x="11038136" y="0"/>
                </a:lnTo>
                <a:lnTo>
                  <a:pt x="11038136" y="7044338"/>
                </a:lnTo>
                <a:lnTo>
                  <a:pt x="0" y="7044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464054" y="1028700"/>
            <a:ext cx="5287518" cy="8229600"/>
          </a:xfrm>
          <a:custGeom>
            <a:avLst/>
            <a:gdLst/>
            <a:ahLst/>
            <a:cxnLst/>
            <a:rect r="r" b="b" t="t" l="l"/>
            <a:pathLst>
              <a:path h="8229600" w="5287518">
                <a:moveTo>
                  <a:pt x="0" y="0"/>
                </a:moveTo>
                <a:lnTo>
                  <a:pt x="5287518" y="0"/>
                </a:lnTo>
                <a:lnTo>
                  <a:pt x="5287518" y="8229600"/>
                </a:lnTo>
                <a:lnTo>
                  <a:pt x="0" y="8229600"/>
                </a:lnTo>
                <a:lnTo>
                  <a:pt x="0" y="0"/>
                </a:lnTo>
                <a:close/>
              </a:path>
            </a:pathLst>
          </a:custGeom>
          <a:blipFill>
            <a:blip r:embed="rId12"/>
            <a:stretch>
              <a:fillRect l="0" t="0" r="0" b="0"/>
            </a:stretch>
          </a:blipFill>
        </p:spPr>
      </p:sp>
      <p:sp>
        <p:nvSpPr>
          <p:cNvPr name="TextBox 10" id="10"/>
          <p:cNvSpPr txBox="true"/>
          <p:nvPr/>
        </p:nvSpPr>
        <p:spPr>
          <a:xfrm rot="0">
            <a:off x="4187853" y="4539208"/>
            <a:ext cx="8620505" cy="4719092"/>
          </a:xfrm>
          <a:prstGeom prst="rect">
            <a:avLst/>
          </a:prstGeom>
        </p:spPr>
        <p:txBody>
          <a:bodyPr anchor="t" rtlCol="false" tIns="0" lIns="0" bIns="0" rIns="0">
            <a:spAutoFit/>
          </a:bodyPr>
          <a:lstStyle/>
          <a:p>
            <a:pPr algn="l">
              <a:lnSpc>
                <a:spcPts val="3335"/>
              </a:lnSpc>
            </a:pPr>
            <a:r>
              <a:rPr lang="en-US" sz="3032" b="true">
                <a:solidFill>
                  <a:srgbClr val="292562"/>
                </a:solidFill>
                <a:latin typeface="Helvetica World Bold"/>
                <a:ea typeface="Helvetica World Bold"/>
                <a:cs typeface="Helvetica World Bold"/>
                <a:sym typeface="Helvetica World Bold"/>
              </a:rPr>
              <a:t> LinkedIn is a professional networking app that connects millions of users worldwide. It allows members to manage their profiles, connect with other professionals, search for jobs, post updates, like and comment on content, and send messages. The app helps users grow their professional network, showcase their experience, and stay updated with industry news.</a:t>
            </a:r>
          </a:p>
          <a:p>
            <a:pPr algn="just">
              <a:lnSpc>
                <a:spcPts val="2345"/>
              </a:lnSpc>
            </a:pPr>
          </a:p>
          <a:p>
            <a:pPr algn="just">
              <a:lnSpc>
                <a:spcPts val="2345"/>
              </a:lnSpc>
            </a:pPr>
          </a:p>
        </p:txBody>
      </p:sp>
      <p:sp>
        <p:nvSpPr>
          <p:cNvPr name="TextBox 11" id="11"/>
          <p:cNvSpPr txBox="true"/>
          <p:nvPr/>
        </p:nvSpPr>
        <p:spPr>
          <a:xfrm rot="0">
            <a:off x="7232694" y="1621500"/>
            <a:ext cx="2530822" cy="983614"/>
          </a:xfrm>
          <a:prstGeom prst="rect">
            <a:avLst/>
          </a:prstGeom>
        </p:spPr>
        <p:txBody>
          <a:bodyPr anchor="t" rtlCol="false" tIns="0" lIns="0" bIns="0" rIns="0">
            <a:spAutoFit/>
          </a:bodyPr>
          <a:lstStyle/>
          <a:p>
            <a:pPr algn="ctr">
              <a:lnSpc>
                <a:spcPts val="6819"/>
              </a:lnSpc>
              <a:spcBef>
                <a:spcPct val="0"/>
              </a:spcBef>
            </a:pPr>
            <a:r>
              <a:rPr lang="en-US" b="true" sz="6199">
                <a:solidFill>
                  <a:srgbClr val="B6D4DA"/>
                </a:solidFill>
                <a:latin typeface="Helvetica World Bold"/>
                <a:ea typeface="Helvetica World Bold"/>
                <a:cs typeface="Helvetica World Bold"/>
                <a:sym typeface="Helvetica World Bold"/>
              </a:rPr>
              <a:t>Linked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48163" y="3757838"/>
            <a:ext cx="10812041" cy="13776605"/>
          </a:xfrm>
          <a:custGeom>
            <a:avLst/>
            <a:gdLst/>
            <a:ahLst/>
            <a:cxnLst/>
            <a:rect r="r" b="b" t="t" l="l"/>
            <a:pathLst>
              <a:path h="13776605" w="10812041">
                <a:moveTo>
                  <a:pt x="0" y="0"/>
                </a:moveTo>
                <a:lnTo>
                  <a:pt x="10812042" y="0"/>
                </a:lnTo>
                <a:lnTo>
                  <a:pt x="10812042" y="13776605"/>
                </a:lnTo>
                <a:lnTo>
                  <a:pt x="0" y="13776605"/>
                </a:lnTo>
                <a:lnTo>
                  <a:pt x="0" y="0"/>
                </a:lnTo>
                <a:close/>
              </a:path>
            </a:pathLst>
          </a:custGeom>
          <a:blipFill>
            <a:blip r:embed="rId2"/>
            <a:stretch>
              <a:fillRect l="-10158" t="0" r="-1114" b="-16244"/>
            </a:stretch>
          </a:blipFill>
        </p:spPr>
      </p:sp>
      <p:sp>
        <p:nvSpPr>
          <p:cNvPr name="TextBox 3" id="3"/>
          <p:cNvSpPr txBox="true"/>
          <p:nvPr/>
        </p:nvSpPr>
        <p:spPr>
          <a:xfrm rot="0">
            <a:off x="5636406" y="1328991"/>
            <a:ext cx="6470786" cy="1811020"/>
          </a:xfrm>
          <a:prstGeom prst="rect">
            <a:avLst/>
          </a:prstGeom>
        </p:spPr>
        <p:txBody>
          <a:bodyPr anchor="t" rtlCol="false" tIns="0" lIns="0" bIns="0" rIns="0">
            <a:spAutoFit/>
          </a:bodyPr>
          <a:lstStyle/>
          <a:p>
            <a:pPr algn="ctr">
              <a:lnSpc>
                <a:spcPts val="7279"/>
              </a:lnSpc>
            </a:pPr>
            <a:r>
              <a:rPr lang="en-US" b="true" sz="5199">
                <a:solidFill>
                  <a:srgbClr val="E9E9E9"/>
                </a:solidFill>
                <a:latin typeface="Open Sans Bold"/>
                <a:ea typeface="Open Sans Bold"/>
                <a:cs typeface="Open Sans Bold"/>
                <a:sym typeface="Open Sans Bold"/>
              </a:rPr>
              <a:t>Tested Functionalities </a:t>
            </a:r>
          </a:p>
        </p:txBody>
      </p:sp>
      <p:sp>
        <p:nvSpPr>
          <p:cNvPr name="TextBox 4" id="4"/>
          <p:cNvSpPr txBox="true"/>
          <p:nvPr/>
        </p:nvSpPr>
        <p:spPr>
          <a:xfrm rot="0">
            <a:off x="6004843" y="5589968"/>
            <a:ext cx="7098682" cy="4578036"/>
          </a:xfrm>
          <a:prstGeom prst="rect">
            <a:avLst/>
          </a:prstGeom>
        </p:spPr>
        <p:txBody>
          <a:bodyPr anchor="t" rtlCol="false" tIns="0" lIns="0" bIns="0" rIns="0">
            <a:spAutoFit/>
          </a:bodyPr>
          <a:lstStyle/>
          <a:p>
            <a:pPr algn="l">
              <a:lnSpc>
                <a:spcPts val="4555"/>
              </a:lnSpc>
            </a:pPr>
            <a:r>
              <a:rPr lang="en-US" sz="3253" b="true">
                <a:solidFill>
                  <a:srgbClr val="2E3687"/>
                </a:solidFill>
                <a:latin typeface="Open Sans Bold"/>
                <a:ea typeface="Open Sans Bold"/>
                <a:cs typeface="Open Sans Bold"/>
                <a:sym typeface="Open Sans Bold"/>
              </a:rPr>
              <a:t>1) Profile Management</a:t>
            </a:r>
            <a:r>
              <a:rPr lang="en-US" sz="3253">
                <a:solidFill>
                  <a:srgbClr val="2E3687"/>
                </a:solidFill>
                <a:latin typeface="Open Sans"/>
                <a:ea typeface="Open Sans"/>
                <a:cs typeface="Open Sans"/>
                <a:sym typeface="Open Sans"/>
              </a:rPr>
              <a:t> (Ahmad)</a:t>
            </a:r>
          </a:p>
          <a:p>
            <a:pPr algn="l">
              <a:lnSpc>
                <a:spcPts val="4555"/>
              </a:lnSpc>
            </a:pPr>
          </a:p>
          <a:p>
            <a:pPr algn="l">
              <a:lnSpc>
                <a:spcPts val="4555"/>
              </a:lnSpc>
            </a:pPr>
            <a:r>
              <a:rPr lang="en-US" b="true" sz="3253">
                <a:solidFill>
                  <a:srgbClr val="2E3687"/>
                </a:solidFill>
                <a:latin typeface="Open Sans Bold"/>
                <a:ea typeface="Open Sans Bold"/>
                <a:cs typeface="Open Sans Bold"/>
                <a:sym typeface="Open Sans Bold"/>
              </a:rPr>
              <a:t>2) Search &amp; Networking</a:t>
            </a:r>
            <a:r>
              <a:rPr lang="en-US" sz="3253">
                <a:solidFill>
                  <a:srgbClr val="2E3687"/>
                </a:solidFill>
                <a:latin typeface="Open Sans"/>
                <a:ea typeface="Open Sans"/>
                <a:cs typeface="Open Sans"/>
                <a:sym typeface="Open Sans"/>
              </a:rPr>
              <a:t> (Haya)</a:t>
            </a:r>
          </a:p>
          <a:p>
            <a:pPr algn="l">
              <a:lnSpc>
                <a:spcPts val="4555"/>
              </a:lnSpc>
            </a:pPr>
          </a:p>
          <a:p>
            <a:pPr algn="l">
              <a:lnSpc>
                <a:spcPts val="4555"/>
              </a:lnSpc>
            </a:pPr>
            <a:r>
              <a:rPr lang="en-US" b="true" sz="3253">
                <a:solidFill>
                  <a:srgbClr val="2E3687"/>
                </a:solidFill>
                <a:latin typeface="Open Sans Bold"/>
                <a:ea typeface="Open Sans Bold"/>
                <a:cs typeface="Open Sans Bold"/>
                <a:sym typeface="Open Sans Bold"/>
              </a:rPr>
              <a:t>3) Feed &amp; Posts</a:t>
            </a:r>
            <a:r>
              <a:rPr lang="en-US" sz="3253">
                <a:solidFill>
                  <a:srgbClr val="2E3687"/>
                </a:solidFill>
                <a:latin typeface="Open Sans"/>
                <a:ea typeface="Open Sans"/>
                <a:cs typeface="Open Sans"/>
                <a:sym typeface="Open Sans"/>
              </a:rPr>
              <a:t> (Aya sh)</a:t>
            </a:r>
          </a:p>
          <a:p>
            <a:pPr algn="l">
              <a:lnSpc>
                <a:spcPts val="4555"/>
              </a:lnSpc>
            </a:pPr>
          </a:p>
          <a:p>
            <a:pPr algn="l">
              <a:lnSpc>
                <a:spcPts val="4555"/>
              </a:lnSpc>
            </a:pPr>
            <a:r>
              <a:rPr lang="en-US" b="true" sz="3253">
                <a:solidFill>
                  <a:srgbClr val="2E3687"/>
                </a:solidFill>
                <a:latin typeface="Open Sans Bold"/>
                <a:ea typeface="Open Sans Bold"/>
                <a:cs typeface="Open Sans Bold"/>
                <a:sym typeface="Open Sans Bold"/>
              </a:rPr>
              <a:t>4) Messaging</a:t>
            </a:r>
            <a:r>
              <a:rPr lang="en-US" sz="3253">
                <a:solidFill>
                  <a:srgbClr val="2E3687"/>
                </a:solidFill>
                <a:latin typeface="Open Sans"/>
                <a:ea typeface="Open Sans"/>
                <a:cs typeface="Open Sans"/>
                <a:sym typeface="Open Sans"/>
              </a:rPr>
              <a:t> </a:t>
            </a:r>
            <a:r>
              <a:rPr lang="en-US" sz="3253">
                <a:solidFill>
                  <a:srgbClr val="2E3687"/>
                </a:solidFill>
                <a:latin typeface="Open Sans"/>
                <a:ea typeface="Open Sans"/>
                <a:cs typeface="Open Sans"/>
                <a:sym typeface="Open Sans"/>
              </a:rPr>
              <a:t>(Aya abu)</a:t>
            </a:r>
          </a:p>
          <a:p>
            <a:pPr algn="ctr">
              <a:lnSpc>
                <a:spcPts val="4555"/>
              </a:lnSpc>
            </a:pPr>
          </a:p>
        </p:txBody>
      </p:sp>
      <p:sp>
        <p:nvSpPr>
          <p:cNvPr name="Freeform 5" id="5"/>
          <p:cNvSpPr/>
          <p:nvPr/>
        </p:nvSpPr>
        <p:spPr>
          <a:xfrm flipH="false" flipV="false" rot="0">
            <a:off x="10293523" y="28318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445923" y="29842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30626" y="-5823801"/>
            <a:ext cx="8963813" cy="8963813"/>
          </a:xfrm>
          <a:custGeom>
            <a:avLst/>
            <a:gdLst/>
            <a:ahLst/>
            <a:cxnLst/>
            <a:rect r="r" b="b" t="t" l="l"/>
            <a:pathLst>
              <a:path h="8963813" w="8963813">
                <a:moveTo>
                  <a:pt x="0" y="0"/>
                </a:moveTo>
                <a:lnTo>
                  <a:pt x="8963813" y="0"/>
                </a:lnTo>
                <a:lnTo>
                  <a:pt x="8963813" y="8963812"/>
                </a:lnTo>
                <a:lnTo>
                  <a:pt x="0" y="896381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7580046"/>
            <a:ext cx="4534956" cy="2706954"/>
          </a:xfrm>
          <a:custGeom>
            <a:avLst/>
            <a:gdLst/>
            <a:ahLst/>
            <a:cxnLst/>
            <a:rect r="r" b="b" t="t" l="l"/>
            <a:pathLst>
              <a:path h="2706954" w="4534956">
                <a:moveTo>
                  <a:pt x="0" y="0"/>
                </a:moveTo>
                <a:lnTo>
                  <a:pt x="4534956" y="0"/>
                </a:lnTo>
                <a:lnTo>
                  <a:pt x="4534956" y="2706954"/>
                </a:lnTo>
                <a:lnTo>
                  <a:pt x="0" y="2706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80047" y="529697"/>
            <a:ext cx="4724718" cy="4114800"/>
          </a:xfrm>
          <a:custGeom>
            <a:avLst/>
            <a:gdLst/>
            <a:ahLst/>
            <a:cxnLst/>
            <a:rect r="r" b="b" t="t" l="l"/>
            <a:pathLst>
              <a:path h="4114800" w="4724718">
                <a:moveTo>
                  <a:pt x="0" y="0"/>
                </a:moveTo>
                <a:lnTo>
                  <a:pt x="4724718" y="0"/>
                </a:lnTo>
                <a:lnTo>
                  <a:pt x="472471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62100" y="-759490"/>
            <a:ext cx="16899616" cy="13195892"/>
          </a:xfrm>
          <a:custGeom>
            <a:avLst/>
            <a:gdLst/>
            <a:ahLst/>
            <a:cxnLst/>
            <a:rect r="r" b="b" t="t" l="l"/>
            <a:pathLst>
              <a:path h="13195892" w="16899616">
                <a:moveTo>
                  <a:pt x="0" y="0"/>
                </a:moveTo>
                <a:lnTo>
                  <a:pt x="16899617" y="0"/>
                </a:lnTo>
                <a:lnTo>
                  <a:pt x="16899617" y="13195892"/>
                </a:lnTo>
                <a:lnTo>
                  <a:pt x="0" y="13195892"/>
                </a:lnTo>
                <a:lnTo>
                  <a:pt x="0" y="0"/>
                </a:lnTo>
                <a:close/>
              </a:path>
            </a:pathLst>
          </a:custGeom>
          <a:blipFill>
            <a:blip r:embed="rId2"/>
            <a:stretch>
              <a:fillRect l="0" t="-12112" r="0" b="-12112"/>
            </a:stretch>
          </a:blipFill>
        </p:spPr>
      </p:sp>
      <p:sp>
        <p:nvSpPr>
          <p:cNvPr name="TextBox 3" id="3"/>
          <p:cNvSpPr txBox="true"/>
          <p:nvPr/>
        </p:nvSpPr>
        <p:spPr>
          <a:xfrm rot="0">
            <a:off x="5420806" y="933450"/>
            <a:ext cx="6470786" cy="887095"/>
          </a:xfrm>
          <a:prstGeom prst="rect">
            <a:avLst/>
          </a:prstGeom>
        </p:spPr>
        <p:txBody>
          <a:bodyPr anchor="t" rtlCol="false" tIns="0" lIns="0" bIns="0" rIns="0">
            <a:spAutoFit/>
          </a:bodyPr>
          <a:lstStyle/>
          <a:p>
            <a:pPr algn="ctr">
              <a:lnSpc>
                <a:spcPts val="7279"/>
              </a:lnSpc>
            </a:pPr>
            <a:r>
              <a:rPr lang="en-US" b="true" sz="5199">
                <a:solidFill>
                  <a:srgbClr val="2E3687"/>
                </a:solidFill>
                <a:latin typeface="Open Sans Bold"/>
                <a:ea typeface="Open Sans Bold"/>
                <a:cs typeface="Open Sans Bold"/>
                <a:sym typeface="Open Sans Bold"/>
              </a:rPr>
              <a:t>Workflow &amp; UML</a:t>
            </a:r>
          </a:p>
        </p:txBody>
      </p:sp>
      <p:sp>
        <p:nvSpPr>
          <p:cNvPr name="Freeform 4" id="4"/>
          <p:cNvSpPr/>
          <p:nvPr/>
        </p:nvSpPr>
        <p:spPr>
          <a:xfrm flipH="false" flipV="false" rot="0">
            <a:off x="10293523" y="28318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445923" y="298425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30626" y="-5823801"/>
            <a:ext cx="8963813" cy="8963813"/>
          </a:xfrm>
          <a:custGeom>
            <a:avLst/>
            <a:gdLst/>
            <a:ahLst/>
            <a:cxnLst/>
            <a:rect r="r" b="b" t="t" l="l"/>
            <a:pathLst>
              <a:path h="8963813" w="8963813">
                <a:moveTo>
                  <a:pt x="0" y="0"/>
                </a:moveTo>
                <a:lnTo>
                  <a:pt x="8963813" y="0"/>
                </a:lnTo>
                <a:lnTo>
                  <a:pt x="8963813" y="8963812"/>
                </a:lnTo>
                <a:lnTo>
                  <a:pt x="0" y="896381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930" y="4747292"/>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420645" y="7359503"/>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61602" y="1685824"/>
            <a:ext cx="11416097" cy="7598840"/>
          </a:xfrm>
          <a:custGeom>
            <a:avLst/>
            <a:gdLst/>
            <a:ahLst/>
            <a:cxnLst/>
            <a:rect r="r" b="b" t="t" l="l"/>
            <a:pathLst>
              <a:path h="7598840" w="11416097">
                <a:moveTo>
                  <a:pt x="0" y="0"/>
                </a:moveTo>
                <a:lnTo>
                  <a:pt x="11416097" y="0"/>
                </a:lnTo>
                <a:lnTo>
                  <a:pt x="11416097" y="7598839"/>
                </a:lnTo>
                <a:lnTo>
                  <a:pt x="0" y="7598839"/>
                </a:lnTo>
                <a:lnTo>
                  <a:pt x="0" y="0"/>
                </a:lnTo>
                <a:close/>
              </a:path>
            </a:pathLst>
          </a:custGeom>
          <a:blipFill>
            <a:blip r:embed="rId6"/>
            <a:stretch>
              <a:fillRect l="0" t="0" r="0" b="0"/>
            </a:stretch>
          </a:blipFill>
        </p:spPr>
      </p:sp>
      <p:sp>
        <p:nvSpPr>
          <p:cNvPr name="TextBox 6" id="6"/>
          <p:cNvSpPr txBox="true"/>
          <p:nvPr/>
        </p:nvSpPr>
        <p:spPr>
          <a:xfrm rot="0">
            <a:off x="1028823" y="2038249"/>
            <a:ext cx="10332779" cy="1202690"/>
          </a:xfrm>
          <a:prstGeom prst="rect">
            <a:avLst/>
          </a:prstGeom>
        </p:spPr>
        <p:txBody>
          <a:bodyPr anchor="t" rtlCol="false" tIns="0" lIns="0" bIns="0" rIns="0">
            <a:spAutoFit/>
          </a:bodyPr>
          <a:lstStyle/>
          <a:p>
            <a:pPr algn="just">
              <a:lnSpc>
                <a:spcPts val="8470"/>
              </a:lnSpc>
            </a:pPr>
            <a:r>
              <a:rPr lang="en-US" b="true" sz="7700">
                <a:solidFill>
                  <a:srgbClr val="FFFFFF"/>
                </a:solidFill>
                <a:latin typeface="Helvetica World Bold"/>
                <a:ea typeface="Helvetica World Bold"/>
                <a:cs typeface="Helvetica World Bold"/>
                <a:sym typeface="Helvetica World Bold"/>
              </a:rPr>
              <a:t>SOFTWARE TESTING</a:t>
            </a:r>
          </a:p>
        </p:txBody>
      </p:sp>
      <p:sp>
        <p:nvSpPr>
          <p:cNvPr name="TextBox 7" id="7"/>
          <p:cNvSpPr txBox="true"/>
          <p:nvPr/>
        </p:nvSpPr>
        <p:spPr>
          <a:xfrm rot="0">
            <a:off x="1028700" y="3173524"/>
            <a:ext cx="7492883" cy="1128524"/>
          </a:xfrm>
          <a:prstGeom prst="rect">
            <a:avLst/>
          </a:prstGeom>
        </p:spPr>
        <p:txBody>
          <a:bodyPr anchor="t" rtlCol="false" tIns="0" lIns="0" bIns="0" rIns="0">
            <a:spAutoFit/>
          </a:bodyPr>
          <a:lstStyle/>
          <a:p>
            <a:pPr algn="just">
              <a:lnSpc>
                <a:spcPts val="7883"/>
              </a:lnSpc>
            </a:pPr>
            <a:r>
              <a:rPr lang="en-US" b="true" sz="7167">
                <a:solidFill>
                  <a:srgbClr val="47C5FB"/>
                </a:solidFill>
                <a:latin typeface="Helvetica World Bold"/>
                <a:ea typeface="Helvetica World Bold"/>
                <a:cs typeface="Helvetica World Bold"/>
                <a:sym typeface="Helvetica World Bold"/>
              </a:rPr>
              <a:t>LIFE CYCLE</a:t>
            </a:r>
          </a:p>
        </p:txBody>
      </p:sp>
      <p:sp>
        <p:nvSpPr>
          <p:cNvPr name="Freeform 8" id="8"/>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930" y="5137003"/>
            <a:ext cx="5178177" cy="3580765"/>
          </a:xfrm>
          <a:prstGeom prst="rect">
            <a:avLst/>
          </a:prstGeom>
        </p:spPr>
        <p:txBody>
          <a:bodyPr anchor="t" rtlCol="false" tIns="0" lIns="0" bIns="0" rIns="0">
            <a:spAutoFit/>
          </a:bodyPr>
          <a:lstStyle/>
          <a:p>
            <a:pPr algn="l">
              <a:lnSpc>
                <a:spcPts val="4759"/>
              </a:lnSpc>
            </a:pPr>
            <a:r>
              <a:rPr lang="en-US" sz="3399">
                <a:solidFill>
                  <a:srgbClr val="F8F8F8"/>
                </a:solidFill>
                <a:latin typeface="Open Sans"/>
                <a:ea typeface="Open Sans"/>
                <a:cs typeface="Open Sans"/>
                <a:sym typeface="Open Sans"/>
              </a:rPr>
              <a:t>01</a:t>
            </a:r>
            <a:r>
              <a:rPr lang="en-US" sz="3399">
                <a:solidFill>
                  <a:srgbClr val="F8F8F8"/>
                </a:solidFill>
                <a:latin typeface="Open Sans"/>
                <a:ea typeface="Open Sans"/>
                <a:cs typeface="Open Sans"/>
                <a:sym typeface="Open Sans"/>
              </a:rPr>
              <a:t> Requirements Analysis</a:t>
            </a:r>
          </a:p>
          <a:p>
            <a:pPr algn="l">
              <a:lnSpc>
                <a:spcPts val="4759"/>
              </a:lnSpc>
            </a:pPr>
            <a:r>
              <a:rPr lang="en-US" sz="3399">
                <a:solidFill>
                  <a:srgbClr val="F8F8F8"/>
                </a:solidFill>
                <a:latin typeface="Open Sans"/>
                <a:ea typeface="Open Sans"/>
                <a:cs typeface="Open Sans"/>
                <a:sym typeface="Open Sans"/>
              </a:rPr>
              <a:t>02 Test Planning</a:t>
            </a:r>
          </a:p>
          <a:p>
            <a:pPr algn="l">
              <a:lnSpc>
                <a:spcPts val="4759"/>
              </a:lnSpc>
            </a:pPr>
            <a:r>
              <a:rPr lang="en-US" sz="3399">
                <a:solidFill>
                  <a:srgbClr val="F8F8F8"/>
                </a:solidFill>
                <a:latin typeface="Open Sans"/>
                <a:ea typeface="Open Sans"/>
                <a:cs typeface="Open Sans"/>
                <a:sym typeface="Open Sans"/>
              </a:rPr>
              <a:t>03 Test Design</a:t>
            </a:r>
          </a:p>
          <a:p>
            <a:pPr algn="l">
              <a:lnSpc>
                <a:spcPts val="4759"/>
              </a:lnSpc>
            </a:pPr>
            <a:r>
              <a:rPr lang="en-US" sz="3399">
                <a:solidFill>
                  <a:srgbClr val="F8F8F8"/>
                </a:solidFill>
                <a:latin typeface="Open Sans"/>
                <a:ea typeface="Open Sans"/>
                <a:cs typeface="Open Sans"/>
                <a:sym typeface="Open Sans"/>
              </a:rPr>
              <a:t>04</a:t>
            </a:r>
            <a:r>
              <a:rPr lang="en-US" sz="3399">
                <a:solidFill>
                  <a:srgbClr val="F8F8F8"/>
                </a:solidFill>
                <a:latin typeface="Open Sans"/>
                <a:ea typeface="Open Sans"/>
                <a:cs typeface="Open Sans"/>
                <a:sym typeface="Open Sans"/>
              </a:rPr>
              <a:t> Test Execution</a:t>
            </a:r>
          </a:p>
          <a:p>
            <a:pPr algn="l">
              <a:lnSpc>
                <a:spcPts val="4759"/>
              </a:lnSpc>
            </a:pPr>
            <a:r>
              <a:rPr lang="en-US" sz="3399">
                <a:solidFill>
                  <a:srgbClr val="F8F8F8"/>
                </a:solidFill>
                <a:latin typeface="Open Sans"/>
                <a:ea typeface="Open Sans"/>
                <a:cs typeface="Open Sans"/>
                <a:sym typeface="Open Sans"/>
              </a:rPr>
              <a:t>05 Test Summary</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31123" y="4123852"/>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0626" y="-5823801"/>
            <a:ext cx="8963813" cy="8963813"/>
          </a:xfrm>
          <a:custGeom>
            <a:avLst/>
            <a:gdLst/>
            <a:ahLst/>
            <a:cxnLst/>
            <a:rect r="r" b="b" t="t" l="l"/>
            <a:pathLst>
              <a:path h="8963813" w="8963813">
                <a:moveTo>
                  <a:pt x="0" y="0"/>
                </a:moveTo>
                <a:lnTo>
                  <a:pt x="8963813" y="0"/>
                </a:lnTo>
                <a:lnTo>
                  <a:pt x="8963813" y="8963812"/>
                </a:lnTo>
                <a:lnTo>
                  <a:pt x="0" y="8963812"/>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a:hlinkClick r:id="rId8" tooltip="https://docs.google.com/document/d/16kLvJHzynncZGfQy8fhHohp89lPcN-nu/edit?usp=drive_link&amp;ouid=112039766726545602140&amp;rtpof=true&amp;sd=true"/>
          </p:cNvPr>
          <p:cNvSpPr/>
          <p:nvPr/>
        </p:nvSpPr>
        <p:spPr>
          <a:xfrm flipH="false" flipV="false" rot="0">
            <a:off x="9665661" y="2397791"/>
            <a:ext cx="742221" cy="742221"/>
          </a:xfrm>
          <a:custGeom>
            <a:avLst/>
            <a:gdLst/>
            <a:ahLst/>
            <a:cxnLst/>
            <a:rect r="r" b="b" t="t" l="l"/>
            <a:pathLst>
              <a:path h="742221" w="742221">
                <a:moveTo>
                  <a:pt x="0" y="0"/>
                </a:moveTo>
                <a:lnTo>
                  <a:pt x="742221" y="0"/>
                </a:lnTo>
                <a:lnTo>
                  <a:pt x="742221" y="742220"/>
                </a:lnTo>
                <a:lnTo>
                  <a:pt x="0" y="742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57697" y="2395337"/>
            <a:ext cx="8719074" cy="580390"/>
          </a:xfrm>
          <a:prstGeom prst="rect">
            <a:avLst/>
          </a:prstGeom>
        </p:spPr>
        <p:txBody>
          <a:bodyPr anchor="t" rtlCol="false" tIns="0" lIns="0" bIns="0" rIns="0">
            <a:spAutoFit/>
          </a:bodyPr>
          <a:lstStyle/>
          <a:p>
            <a:pPr algn="l">
              <a:lnSpc>
                <a:spcPts val="4759"/>
              </a:lnSpc>
              <a:spcBef>
                <a:spcPct val="0"/>
              </a:spcBef>
            </a:pPr>
            <a:r>
              <a:rPr lang="en-US" b="true" sz="3399">
                <a:solidFill>
                  <a:srgbClr val="E9E9E9"/>
                </a:solidFill>
                <a:latin typeface="Open Sans Bold"/>
                <a:ea typeface="Open Sans Bold"/>
                <a:cs typeface="Open Sans Bold"/>
                <a:sym typeface="Open Sans Bold"/>
              </a:rPr>
              <a:t>SRS Document (Requirements Analysis)</a:t>
            </a:r>
          </a:p>
        </p:txBody>
      </p:sp>
      <p:sp>
        <p:nvSpPr>
          <p:cNvPr name="TextBox 6" id="6"/>
          <p:cNvSpPr txBox="true"/>
          <p:nvPr/>
        </p:nvSpPr>
        <p:spPr>
          <a:xfrm rot="0">
            <a:off x="587226" y="5638496"/>
            <a:ext cx="2079129"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E9E9E9"/>
                </a:solidFill>
                <a:latin typeface="Open Sans Bold"/>
                <a:ea typeface="Open Sans Bold"/>
                <a:cs typeface="Open Sans Bold"/>
                <a:sym typeface="Open Sans Bold"/>
              </a:rPr>
              <a:t>Test Plan </a:t>
            </a:r>
          </a:p>
        </p:txBody>
      </p:sp>
      <p:sp>
        <p:nvSpPr>
          <p:cNvPr name="Freeform 7" id="7">
            <a:hlinkClick r:id="rId9" tooltip="https://drive.google.com/file/d/1teecgW1kNlWVl5rSACFhX3I05rBVBVJ5/view?usp=drive_link"/>
          </p:cNvPr>
          <p:cNvSpPr/>
          <p:nvPr/>
        </p:nvSpPr>
        <p:spPr>
          <a:xfrm flipH="false" flipV="false" rot="0">
            <a:off x="3016049" y="5590918"/>
            <a:ext cx="742221" cy="742221"/>
          </a:xfrm>
          <a:custGeom>
            <a:avLst/>
            <a:gdLst/>
            <a:ahLst/>
            <a:cxnLst/>
            <a:rect r="r" b="b" t="t" l="l"/>
            <a:pathLst>
              <a:path h="742221" w="742221">
                <a:moveTo>
                  <a:pt x="0" y="0"/>
                </a:moveTo>
                <a:lnTo>
                  <a:pt x="742220" y="0"/>
                </a:lnTo>
                <a:lnTo>
                  <a:pt x="742220" y="742221"/>
                </a:lnTo>
                <a:lnTo>
                  <a:pt x="0" y="742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57590" y="3441883"/>
            <a:ext cx="11058236" cy="815340"/>
          </a:xfrm>
          <a:prstGeom prst="rect">
            <a:avLst/>
          </a:prstGeom>
        </p:spPr>
        <p:txBody>
          <a:bodyPr anchor="t" rtlCol="false" tIns="0" lIns="0" bIns="0" rIns="0">
            <a:spAutoFit/>
          </a:bodyPr>
          <a:lstStyle/>
          <a:p>
            <a:pPr algn="l">
              <a:lnSpc>
                <a:spcPts val="3359"/>
              </a:lnSpc>
              <a:spcBef>
                <a:spcPct val="0"/>
              </a:spcBef>
            </a:pPr>
            <a:r>
              <a:rPr lang="en-US" b="true" sz="2400">
                <a:solidFill>
                  <a:srgbClr val="292562"/>
                </a:solidFill>
                <a:latin typeface="Open Sans Bold"/>
                <a:ea typeface="Open Sans Bold"/>
                <a:cs typeface="Open Sans Bold"/>
                <a:sym typeface="Open Sans Bold"/>
              </a:rPr>
              <a:t>We began by thoroughly reviewing the system requirements, which led us to develop the Software Requirements Specification (SRS) document.</a:t>
            </a:r>
          </a:p>
        </p:txBody>
      </p:sp>
      <p:sp>
        <p:nvSpPr>
          <p:cNvPr name="TextBox 9" id="9"/>
          <p:cNvSpPr txBox="true"/>
          <p:nvPr/>
        </p:nvSpPr>
        <p:spPr>
          <a:xfrm rot="0">
            <a:off x="657697" y="6570496"/>
            <a:ext cx="8755555" cy="815339"/>
          </a:xfrm>
          <a:prstGeom prst="rect">
            <a:avLst/>
          </a:prstGeom>
        </p:spPr>
        <p:txBody>
          <a:bodyPr anchor="t" rtlCol="false" tIns="0" lIns="0" bIns="0" rIns="0">
            <a:spAutoFit/>
          </a:bodyPr>
          <a:lstStyle/>
          <a:p>
            <a:pPr algn="l">
              <a:lnSpc>
                <a:spcPts val="3360"/>
              </a:lnSpc>
              <a:spcBef>
                <a:spcPct val="0"/>
              </a:spcBef>
            </a:pPr>
            <a:r>
              <a:rPr lang="en-US" b="true" sz="2400">
                <a:solidFill>
                  <a:srgbClr val="292562"/>
                </a:solidFill>
                <a:latin typeface="Open Sans Bold"/>
                <a:ea typeface="Open Sans Bold"/>
                <a:cs typeface="Open Sans Bold"/>
                <a:sym typeface="Open Sans Bold"/>
              </a:rPr>
              <a:t>we designed the Test Plan to outline the testing strategy, objectives, scope, and procedures for the project.</a:t>
            </a:r>
          </a:p>
        </p:txBody>
      </p:sp>
      <p:sp>
        <p:nvSpPr>
          <p:cNvPr name="AutoShape 10" id="10"/>
          <p:cNvSpPr/>
          <p:nvPr/>
        </p:nvSpPr>
        <p:spPr>
          <a:xfrm>
            <a:off x="657697" y="3093201"/>
            <a:ext cx="3100573" cy="8710"/>
          </a:xfrm>
          <a:prstGeom prst="line">
            <a:avLst/>
          </a:prstGeom>
          <a:ln cap="flat" w="76200">
            <a:solidFill>
              <a:srgbClr val="B8B8B8"/>
            </a:solidFill>
            <a:prstDash val="solid"/>
            <a:headEnd type="none" len="sm" w="sm"/>
            <a:tailEnd type="none" len="sm" w="sm"/>
          </a:ln>
        </p:spPr>
      </p:sp>
      <p:sp>
        <p:nvSpPr>
          <p:cNvPr name="AutoShape 11" id="11"/>
          <p:cNvSpPr/>
          <p:nvPr/>
        </p:nvSpPr>
        <p:spPr>
          <a:xfrm>
            <a:off x="657590" y="6409386"/>
            <a:ext cx="3100573" cy="8710"/>
          </a:xfrm>
          <a:prstGeom prst="line">
            <a:avLst/>
          </a:prstGeom>
          <a:ln cap="flat" w="76200">
            <a:solidFill>
              <a:srgbClr val="B8B8B8"/>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31123" y="4123852"/>
            <a:ext cx="15628580" cy="15628580"/>
          </a:xfrm>
          <a:custGeom>
            <a:avLst/>
            <a:gdLst/>
            <a:ahLst/>
            <a:cxnLst/>
            <a:rect r="r" b="b" t="t" l="l"/>
            <a:pathLst>
              <a:path h="15628580" w="15628580">
                <a:moveTo>
                  <a:pt x="0" y="0"/>
                </a:moveTo>
                <a:lnTo>
                  <a:pt x="15628581" y="0"/>
                </a:lnTo>
                <a:lnTo>
                  <a:pt x="15628581" y="15628580"/>
                </a:lnTo>
                <a:lnTo>
                  <a:pt x="0" y="15628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0626" y="-5823801"/>
            <a:ext cx="8963813" cy="8963813"/>
          </a:xfrm>
          <a:custGeom>
            <a:avLst/>
            <a:gdLst/>
            <a:ahLst/>
            <a:cxnLst/>
            <a:rect r="r" b="b" t="t" l="l"/>
            <a:pathLst>
              <a:path h="8963813" w="8963813">
                <a:moveTo>
                  <a:pt x="0" y="0"/>
                </a:moveTo>
                <a:lnTo>
                  <a:pt x="8963813" y="0"/>
                </a:lnTo>
                <a:lnTo>
                  <a:pt x="8963813" y="8963812"/>
                </a:lnTo>
                <a:lnTo>
                  <a:pt x="0" y="8963812"/>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a:hlinkClick r:id="rId8" tooltip="https://docs.google.com/spreadsheets/d/1WoDOYE7fLYHK1M01FXCIhLEFAE8rHFzr/edit?usp=sharing&amp;ouid=112039766726545602140&amp;rtpof=true&amp;sd=true"/>
          </p:cNvPr>
          <p:cNvSpPr/>
          <p:nvPr/>
        </p:nvSpPr>
        <p:spPr>
          <a:xfrm flipH="false" flipV="false" rot="0">
            <a:off x="13256070" y="1312070"/>
            <a:ext cx="742221" cy="742221"/>
          </a:xfrm>
          <a:custGeom>
            <a:avLst/>
            <a:gdLst/>
            <a:ahLst/>
            <a:cxnLst/>
            <a:rect r="r" b="b" t="t" l="l"/>
            <a:pathLst>
              <a:path h="742221" w="742221">
                <a:moveTo>
                  <a:pt x="0" y="0"/>
                </a:moveTo>
                <a:lnTo>
                  <a:pt x="742221" y="0"/>
                </a:lnTo>
                <a:lnTo>
                  <a:pt x="742221" y="742221"/>
                </a:lnTo>
                <a:lnTo>
                  <a:pt x="0" y="742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9"/>
          <a:srcRect l="0" t="0" r="0" b="0"/>
          <a:stretch>
            <a:fillRect/>
          </a:stretch>
        </p:blipFill>
        <p:spPr>
          <a:xfrm flipH="false" flipV="false" rot="0">
            <a:off x="948288" y="528985"/>
            <a:ext cx="3805985" cy="3594867"/>
          </a:xfrm>
          <a:prstGeom prst="rect">
            <a:avLst/>
          </a:prstGeom>
        </p:spPr>
      </p:pic>
      <p:sp>
        <p:nvSpPr>
          <p:cNvPr name="Freeform 6" id="6"/>
          <p:cNvSpPr/>
          <p:nvPr/>
        </p:nvSpPr>
        <p:spPr>
          <a:xfrm flipH="false" flipV="false" rot="0">
            <a:off x="8022610" y="4513254"/>
            <a:ext cx="9937268" cy="4745046"/>
          </a:xfrm>
          <a:custGeom>
            <a:avLst/>
            <a:gdLst/>
            <a:ahLst/>
            <a:cxnLst/>
            <a:rect r="r" b="b" t="t" l="l"/>
            <a:pathLst>
              <a:path h="4745046" w="9937268">
                <a:moveTo>
                  <a:pt x="0" y="0"/>
                </a:moveTo>
                <a:lnTo>
                  <a:pt x="9937268" y="0"/>
                </a:lnTo>
                <a:lnTo>
                  <a:pt x="9937268" y="4745046"/>
                </a:lnTo>
                <a:lnTo>
                  <a:pt x="0" y="4745046"/>
                </a:lnTo>
                <a:lnTo>
                  <a:pt x="0" y="0"/>
                </a:lnTo>
                <a:close/>
              </a:path>
            </a:pathLst>
          </a:custGeom>
          <a:blipFill>
            <a:blip r:embed="rId10"/>
            <a:stretch>
              <a:fillRect l="0" t="0" r="0" b="0"/>
            </a:stretch>
          </a:blipFill>
        </p:spPr>
      </p:sp>
      <p:sp>
        <p:nvSpPr>
          <p:cNvPr name="TextBox 7" id="7"/>
          <p:cNvSpPr txBox="true"/>
          <p:nvPr/>
        </p:nvSpPr>
        <p:spPr>
          <a:xfrm rot="0">
            <a:off x="2109218" y="5076825"/>
            <a:ext cx="4376968" cy="1180465"/>
          </a:xfrm>
          <a:prstGeom prst="rect">
            <a:avLst/>
          </a:prstGeom>
        </p:spPr>
        <p:txBody>
          <a:bodyPr anchor="t" rtlCol="false" tIns="0" lIns="0" bIns="0" rIns="0">
            <a:spAutoFit/>
          </a:bodyPr>
          <a:lstStyle/>
          <a:p>
            <a:pPr algn="ctr">
              <a:lnSpc>
                <a:spcPts val="4759"/>
              </a:lnSpc>
            </a:pPr>
            <a:r>
              <a:rPr lang="en-US" b="true" sz="3399">
                <a:solidFill>
                  <a:srgbClr val="E9E9E9"/>
                </a:solidFill>
                <a:latin typeface="Open Sans Bold"/>
                <a:ea typeface="Open Sans Bold"/>
                <a:cs typeface="Open Sans Bold"/>
                <a:sym typeface="Open Sans Bold"/>
              </a:rPr>
              <a:t>Writing the code </a:t>
            </a:r>
          </a:p>
          <a:p>
            <a:pPr algn="ctr">
              <a:lnSpc>
                <a:spcPts val="4759"/>
              </a:lnSpc>
            </a:pPr>
          </a:p>
        </p:txBody>
      </p:sp>
      <p:sp>
        <p:nvSpPr>
          <p:cNvPr name="TextBox 8" id="8"/>
          <p:cNvSpPr txBox="true"/>
          <p:nvPr/>
        </p:nvSpPr>
        <p:spPr>
          <a:xfrm rot="0">
            <a:off x="9045848" y="1359648"/>
            <a:ext cx="3912840"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E9E9E9"/>
                </a:solidFill>
                <a:latin typeface="Open Sans Bold"/>
                <a:ea typeface="Open Sans Bold"/>
                <a:cs typeface="Open Sans Bold"/>
                <a:sym typeface="Open Sans Bold"/>
              </a:rPr>
              <a:t>Test Cases Design </a:t>
            </a:r>
          </a:p>
        </p:txBody>
      </p:sp>
      <p:sp>
        <p:nvSpPr>
          <p:cNvPr name="TextBox 9" id="9"/>
          <p:cNvSpPr txBox="true"/>
          <p:nvPr/>
        </p:nvSpPr>
        <p:spPr>
          <a:xfrm rot="0">
            <a:off x="5556669" y="2706102"/>
            <a:ext cx="11514047"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2E3687"/>
                </a:solidFill>
                <a:latin typeface="Open Sans Bold"/>
                <a:ea typeface="Open Sans Bold"/>
                <a:cs typeface="Open Sans Bold"/>
                <a:sym typeface="Open Sans Bold"/>
              </a:rPr>
              <a:t>Based on the Test Plan, we developed detailed Test Cases to verify each feature, covering positive, negative, and edge scenarios.</a:t>
            </a:r>
          </a:p>
        </p:txBody>
      </p:sp>
      <p:sp>
        <p:nvSpPr>
          <p:cNvPr name="TextBox 10" id="10"/>
          <p:cNvSpPr txBox="true"/>
          <p:nvPr/>
        </p:nvSpPr>
        <p:spPr>
          <a:xfrm rot="0">
            <a:off x="646148" y="6125048"/>
            <a:ext cx="7054286" cy="1234440"/>
          </a:xfrm>
          <a:prstGeom prst="rect">
            <a:avLst/>
          </a:prstGeom>
        </p:spPr>
        <p:txBody>
          <a:bodyPr anchor="t" rtlCol="false" tIns="0" lIns="0" bIns="0" rIns="0">
            <a:spAutoFit/>
          </a:bodyPr>
          <a:lstStyle/>
          <a:p>
            <a:pPr algn="ctr">
              <a:lnSpc>
                <a:spcPts val="3359"/>
              </a:lnSpc>
              <a:spcBef>
                <a:spcPct val="0"/>
              </a:spcBef>
            </a:pPr>
            <a:r>
              <a:rPr lang="en-US" b="true" sz="2400">
                <a:solidFill>
                  <a:srgbClr val="2E3687"/>
                </a:solidFill>
                <a:latin typeface="Open Sans Bold"/>
                <a:ea typeface="Open Sans Bold"/>
                <a:cs typeface="Open Sans Bold"/>
                <a:sym typeface="Open Sans Bold"/>
              </a:rPr>
              <a:t>We implemented the code using Appium automation scripts in Java to validate the mobile application’s functionality.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124729" y="-2090393"/>
            <a:ext cx="17540116" cy="17540116"/>
          </a:xfrm>
          <a:custGeom>
            <a:avLst/>
            <a:gdLst/>
            <a:ahLst/>
            <a:cxnLst/>
            <a:rect r="r" b="b" t="t" l="l"/>
            <a:pathLst>
              <a:path h="17540116" w="17540116">
                <a:moveTo>
                  <a:pt x="0" y="0"/>
                </a:moveTo>
                <a:lnTo>
                  <a:pt x="17540116" y="0"/>
                </a:lnTo>
                <a:lnTo>
                  <a:pt x="17540116" y="17540116"/>
                </a:lnTo>
                <a:lnTo>
                  <a:pt x="0" y="17540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83646" y="1121363"/>
            <a:ext cx="3291955" cy="1326833"/>
          </a:xfrm>
          <a:custGeom>
            <a:avLst/>
            <a:gdLst/>
            <a:ahLst/>
            <a:cxnLst/>
            <a:rect r="r" b="b" t="t" l="l"/>
            <a:pathLst>
              <a:path h="1326833" w="3291955">
                <a:moveTo>
                  <a:pt x="0" y="0"/>
                </a:moveTo>
                <a:lnTo>
                  <a:pt x="3291954" y="0"/>
                </a:lnTo>
                <a:lnTo>
                  <a:pt x="3291954" y="1326833"/>
                </a:lnTo>
                <a:lnTo>
                  <a:pt x="0" y="1326833"/>
                </a:lnTo>
                <a:lnTo>
                  <a:pt x="0" y="0"/>
                </a:lnTo>
                <a:close/>
              </a:path>
            </a:pathLst>
          </a:custGeom>
          <a:blipFill>
            <a:blip r:embed="rId4"/>
            <a:stretch>
              <a:fillRect l="0" t="-6470" r="-1303" b="0"/>
            </a:stretch>
          </a:blipFill>
        </p:spPr>
      </p:sp>
      <p:sp>
        <p:nvSpPr>
          <p:cNvPr name="Freeform 4" id="4">
            <a:hlinkClick r:id="rId7" tooltip="https://docs.google.com/spreadsheets/d/1MQcKQ2GpQCAtmylSJc0JeCQliPoChHlc/edit?usp=drive_link&amp;ouid=112039766726545602140&amp;rtpof=true&amp;sd=true"/>
          </p:cNvPr>
          <p:cNvSpPr/>
          <p:nvPr/>
        </p:nvSpPr>
        <p:spPr>
          <a:xfrm flipH="false" flipV="false" rot="0">
            <a:off x="16517079" y="3386829"/>
            <a:ext cx="742221" cy="742221"/>
          </a:xfrm>
          <a:custGeom>
            <a:avLst/>
            <a:gdLst/>
            <a:ahLst/>
            <a:cxnLst/>
            <a:rect r="r" b="b" t="t" l="l"/>
            <a:pathLst>
              <a:path h="742221" w="742221">
                <a:moveTo>
                  <a:pt x="0" y="0"/>
                </a:moveTo>
                <a:lnTo>
                  <a:pt x="742221" y="0"/>
                </a:lnTo>
                <a:lnTo>
                  <a:pt x="742221" y="742221"/>
                </a:lnTo>
                <a:lnTo>
                  <a:pt x="0" y="742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a:hlinkClick r:id="rId8" tooltip="https://docs.google.com/spreadsheets/d/1IOfeftbGcd7ujoZxr8DpTalD3IvBOEIdUrrbveezYuQ/edit?usp=drive_link"/>
          </p:cNvPr>
          <p:cNvSpPr/>
          <p:nvPr/>
        </p:nvSpPr>
        <p:spPr>
          <a:xfrm flipH="false" flipV="false" rot="0">
            <a:off x="7697405" y="379142"/>
            <a:ext cx="742221" cy="742221"/>
          </a:xfrm>
          <a:custGeom>
            <a:avLst/>
            <a:gdLst/>
            <a:ahLst/>
            <a:cxnLst/>
            <a:rect r="r" b="b" t="t" l="l"/>
            <a:pathLst>
              <a:path h="742221" w="742221">
                <a:moveTo>
                  <a:pt x="0" y="0"/>
                </a:moveTo>
                <a:lnTo>
                  <a:pt x="742221" y="0"/>
                </a:lnTo>
                <a:lnTo>
                  <a:pt x="742221" y="742221"/>
                </a:lnTo>
                <a:lnTo>
                  <a:pt x="0" y="742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376476" y="4214775"/>
            <a:ext cx="8686904" cy="2274390"/>
          </a:xfrm>
          <a:custGeom>
            <a:avLst/>
            <a:gdLst/>
            <a:ahLst/>
            <a:cxnLst/>
            <a:rect r="r" b="b" t="t" l="l"/>
            <a:pathLst>
              <a:path h="2274390" w="8686904">
                <a:moveTo>
                  <a:pt x="0" y="0"/>
                </a:moveTo>
                <a:lnTo>
                  <a:pt x="8686904" y="0"/>
                </a:lnTo>
                <a:lnTo>
                  <a:pt x="8686904" y="2274390"/>
                </a:lnTo>
                <a:lnTo>
                  <a:pt x="0" y="2274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4963033" y="1308755"/>
            <a:ext cx="5887552" cy="1541468"/>
          </a:xfrm>
          <a:custGeom>
            <a:avLst/>
            <a:gdLst/>
            <a:ahLst/>
            <a:cxnLst/>
            <a:rect r="r" b="b" t="t" l="l"/>
            <a:pathLst>
              <a:path h="1541468" w="5887552">
                <a:moveTo>
                  <a:pt x="0" y="0"/>
                </a:moveTo>
                <a:lnTo>
                  <a:pt x="5887551" y="0"/>
                </a:lnTo>
                <a:lnTo>
                  <a:pt x="5887551" y="1541468"/>
                </a:lnTo>
                <a:lnTo>
                  <a:pt x="0" y="1541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440614" y="7414337"/>
            <a:ext cx="8344332" cy="2184698"/>
          </a:xfrm>
          <a:custGeom>
            <a:avLst/>
            <a:gdLst/>
            <a:ahLst/>
            <a:cxnLst/>
            <a:rect r="r" b="b" t="t" l="l"/>
            <a:pathLst>
              <a:path h="2184698" w="8344332">
                <a:moveTo>
                  <a:pt x="0" y="0"/>
                </a:moveTo>
                <a:lnTo>
                  <a:pt x="8344333" y="0"/>
                </a:lnTo>
                <a:lnTo>
                  <a:pt x="8344333" y="2184698"/>
                </a:lnTo>
                <a:lnTo>
                  <a:pt x="0" y="2184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399695" y="497793"/>
            <a:ext cx="3091458" cy="1180465"/>
          </a:xfrm>
          <a:prstGeom prst="rect">
            <a:avLst/>
          </a:prstGeom>
        </p:spPr>
        <p:txBody>
          <a:bodyPr anchor="t" rtlCol="false" tIns="0" lIns="0" bIns="0" rIns="0">
            <a:spAutoFit/>
          </a:bodyPr>
          <a:lstStyle/>
          <a:p>
            <a:pPr algn="just">
              <a:lnSpc>
                <a:spcPts val="4759"/>
              </a:lnSpc>
            </a:pPr>
            <a:r>
              <a:rPr lang="en-US" b="true" sz="3399">
                <a:solidFill>
                  <a:srgbClr val="E9E9E9"/>
                </a:solidFill>
                <a:latin typeface="Open Sans Bold"/>
                <a:ea typeface="Open Sans Bold"/>
                <a:cs typeface="Open Sans Bold"/>
                <a:sym typeface="Open Sans Bold"/>
              </a:rPr>
              <a:t>Test Summary</a:t>
            </a:r>
          </a:p>
          <a:p>
            <a:pPr algn="just">
              <a:lnSpc>
                <a:spcPts val="4759"/>
              </a:lnSpc>
              <a:spcBef>
                <a:spcPct val="0"/>
              </a:spcBef>
            </a:pPr>
          </a:p>
        </p:txBody>
      </p:sp>
      <p:sp>
        <p:nvSpPr>
          <p:cNvPr name="TextBox 10" id="10"/>
          <p:cNvSpPr txBox="true"/>
          <p:nvPr/>
        </p:nvSpPr>
        <p:spPr>
          <a:xfrm rot="0">
            <a:off x="8439626" y="3498225"/>
            <a:ext cx="7888039" cy="538480"/>
          </a:xfrm>
          <a:prstGeom prst="rect">
            <a:avLst/>
          </a:prstGeom>
        </p:spPr>
        <p:txBody>
          <a:bodyPr anchor="t" rtlCol="false" tIns="0" lIns="0" bIns="0" rIns="0">
            <a:spAutoFit/>
          </a:bodyPr>
          <a:lstStyle/>
          <a:p>
            <a:pPr algn="ctr">
              <a:lnSpc>
                <a:spcPts val="3739"/>
              </a:lnSpc>
              <a:spcBef>
                <a:spcPct val="0"/>
              </a:spcBef>
            </a:pPr>
            <a:r>
              <a:rPr lang="en-US" b="true" sz="3399">
                <a:solidFill>
                  <a:srgbClr val="E9E9E9"/>
                </a:solidFill>
                <a:latin typeface="Helvetica World Bold"/>
                <a:ea typeface="Helvetica World Bold"/>
                <a:cs typeface="Helvetica World Bold"/>
                <a:sym typeface="Helvetica World Bold"/>
              </a:rPr>
              <a:t>RTM (Requirement Traceability Matrix)</a:t>
            </a:r>
          </a:p>
        </p:txBody>
      </p:sp>
      <p:sp>
        <p:nvSpPr>
          <p:cNvPr name="TextBox 11" id="11"/>
          <p:cNvSpPr txBox="true"/>
          <p:nvPr/>
        </p:nvSpPr>
        <p:spPr>
          <a:xfrm rot="0">
            <a:off x="9828715" y="4447207"/>
            <a:ext cx="8050027" cy="1614170"/>
          </a:xfrm>
          <a:prstGeom prst="rect">
            <a:avLst/>
          </a:prstGeom>
        </p:spPr>
        <p:txBody>
          <a:bodyPr anchor="t" rtlCol="false" tIns="0" lIns="0" bIns="0" rIns="0">
            <a:spAutoFit/>
          </a:bodyPr>
          <a:lstStyle/>
          <a:p>
            <a:pPr algn="l">
              <a:lnSpc>
                <a:spcPts val="2859"/>
              </a:lnSpc>
              <a:spcBef>
                <a:spcPct val="0"/>
              </a:spcBef>
            </a:pPr>
            <a:r>
              <a:rPr lang="en-US" b="true" sz="2599">
                <a:solidFill>
                  <a:srgbClr val="292562"/>
                </a:solidFill>
                <a:latin typeface="Helvetica World Bold"/>
                <a:ea typeface="Helvetica World Bold"/>
                <a:cs typeface="Helvetica World Bold"/>
                <a:sym typeface="Helvetica World Bold"/>
              </a:rPr>
              <a:t>We developed the RTM to ensure complete test coverage by mapping each requirement to its corresponding test cases. All requirements were covered and validated.</a:t>
            </a:r>
          </a:p>
        </p:txBody>
      </p:sp>
      <p:sp>
        <p:nvSpPr>
          <p:cNvPr name="TextBox 12" id="12"/>
          <p:cNvSpPr txBox="true"/>
          <p:nvPr/>
        </p:nvSpPr>
        <p:spPr>
          <a:xfrm rot="0">
            <a:off x="2172401" y="6689190"/>
            <a:ext cx="11602061" cy="538480"/>
          </a:xfrm>
          <a:prstGeom prst="rect">
            <a:avLst/>
          </a:prstGeom>
        </p:spPr>
        <p:txBody>
          <a:bodyPr anchor="t" rtlCol="false" tIns="0" lIns="0" bIns="0" rIns="0">
            <a:spAutoFit/>
          </a:bodyPr>
          <a:lstStyle/>
          <a:p>
            <a:pPr algn="ctr">
              <a:lnSpc>
                <a:spcPts val="3739"/>
              </a:lnSpc>
              <a:spcBef>
                <a:spcPct val="0"/>
              </a:spcBef>
            </a:pPr>
            <a:r>
              <a:rPr lang="en-US" b="true" sz="3399">
                <a:solidFill>
                  <a:srgbClr val="E9E9E9"/>
                </a:solidFill>
                <a:latin typeface="Helvetica World Bold"/>
                <a:ea typeface="Helvetica World Bold"/>
                <a:cs typeface="Helvetica World Bold"/>
                <a:sym typeface="Helvetica World Bold"/>
              </a:rPr>
              <a:t>Bug Report</a:t>
            </a:r>
          </a:p>
        </p:txBody>
      </p:sp>
      <p:sp>
        <p:nvSpPr>
          <p:cNvPr name="TextBox 13" id="13"/>
          <p:cNvSpPr txBox="true"/>
          <p:nvPr/>
        </p:nvSpPr>
        <p:spPr>
          <a:xfrm rot="0">
            <a:off x="7973432" y="7734434"/>
            <a:ext cx="7278697" cy="1214120"/>
          </a:xfrm>
          <a:prstGeom prst="rect">
            <a:avLst/>
          </a:prstGeom>
        </p:spPr>
        <p:txBody>
          <a:bodyPr anchor="t" rtlCol="false" tIns="0" lIns="0" bIns="0" rIns="0">
            <a:spAutoFit/>
          </a:bodyPr>
          <a:lstStyle/>
          <a:p>
            <a:pPr algn="l">
              <a:lnSpc>
                <a:spcPts val="2859"/>
              </a:lnSpc>
              <a:spcBef>
                <a:spcPct val="0"/>
              </a:spcBef>
            </a:pPr>
            <a:r>
              <a:rPr lang="en-US" b="true" sz="2599">
                <a:solidFill>
                  <a:srgbClr val="292562"/>
                </a:solidFill>
                <a:latin typeface="Helvetica World Bold"/>
                <a:ea typeface="Helvetica World Bold"/>
                <a:cs typeface="Helvetica World Bold"/>
                <a:sym typeface="Helvetica World Bold"/>
              </a:rPr>
              <a:t>No bugs were detected during the testing process, confirming the system’s stability and reliability</a:t>
            </a:r>
          </a:p>
        </p:txBody>
      </p:sp>
      <p:sp>
        <p:nvSpPr>
          <p:cNvPr name="TextBox 14" id="14"/>
          <p:cNvSpPr txBox="true"/>
          <p:nvPr/>
        </p:nvSpPr>
        <p:spPr>
          <a:xfrm rot="0">
            <a:off x="5264373" y="1448792"/>
            <a:ext cx="5284871" cy="1214120"/>
          </a:xfrm>
          <a:prstGeom prst="rect">
            <a:avLst/>
          </a:prstGeom>
        </p:spPr>
        <p:txBody>
          <a:bodyPr anchor="t" rtlCol="false" tIns="0" lIns="0" bIns="0" rIns="0">
            <a:spAutoFit/>
          </a:bodyPr>
          <a:lstStyle/>
          <a:p>
            <a:pPr algn="l">
              <a:lnSpc>
                <a:spcPts val="2859"/>
              </a:lnSpc>
              <a:spcBef>
                <a:spcPct val="0"/>
              </a:spcBef>
            </a:pPr>
            <a:r>
              <a:rPr lang="en-US" b="true" sz="2599">
                <a:solidFill>
                  <a:srgbClr val="292562"/>
                </a:solidFill>
                <a:latin typeface="Helvetica World Bold"/>
                <a:ea typeface="Helvetica World Bold"/>
                <a:cs typeface="Helvetica World Bold"/>
                <a:sym typeface="Helvetica World Bold"/>
              </a:rPr>
              <a:t>All planned tests were executed successfully with no major issues found.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DAGzrX_q9wQ</dc:identifier>
  <dcterms:modified xsi:type="dcterms:W3CDTF">2011-08-01T06:04:30Z</dcterms:modified>
  <cp:revision>1</cp:revision>
  <dc:title>Purple and Pink Gradient Modern Bold Mobile App Presentation</dc:title>
</cp:coreProperties>
</file>